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836" r:id="rId1"/>
  </p:sldMasterIdLst>
  <p:notesMasterIdLst>
    <p:notesMasterId r:id="rId4"/>
  </p:notesMasterIdLst>
  <p:sldIdLst>
    <p:sldId id="410" r:id="rId2"/>
    <p:sldId id="406" r:id="rId3"/>
  </p:sldIdLst>
  <p:sldSz cx="9144000" cy="6858000" type="screen4x3"/>
  <p:notesSz cx="6797675" cy="9926638"/>
  <p:embeddedFontLst>
    <p:embeddedFont>
      <p:font typeface="맑은 고딕" pitchFamily="50" charset="-127"/>
      <p:regular r:id="rId5"/>
      <p:bold r:id="rId6"/>
    </p:embeddedFont>
    <p:embeddedFont>
      <p:font typeface="-머리굴림M" charset="-127"/>
      <p:regular r:id="rId7"/>
    </p:embeddedFont>
    <p:embeddedFont>
      <p:font typeface="-윤고딕140" charset="-127"/>
      <p:regular r:id="rId8"/>
    </p:embeddedFont>
  </p:embeddedFontLst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6wner" initials="6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6699"/>
    <a:srgbClr val="99FF66"/>
    <a:srgbClr val="0000FF"/>
    <a:srgbClr val="CC00CC"/>
    <a:srgbClr val="FFFFCC"/>
    <a:srgbClr val="333399"/>
    <a:srgbClr val="FF9900"/>
    <a:srgbClr val="FFFFFF"/>
    <a:srgbClr val="FF66FF"/>
    <a:srgbClr val="6666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보통 스타일 1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DA37D80-6434-44D0-A028-1B22A696006F}" styleName="밝은 스타일 3 - 강조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77" autoAdjust="0"/>
    <p:restoredTop sz="98732" autoAdjust="0"/>
  </p:normalViewPr>
  <p:slideViewPr>
    <p:cSldViewPr>
      <p:cViewPr>
        <p:scale>
          <a:sx n="80" d="100"/>
          <a:sy n="80" d="100"/>
        </p:scale>
        <p:origin x="-1026" y="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viewProps" Target="viewProps.xml"/><Relationship Id="rId5" Type="http://schemas.openxmlformats.org/officeDocument/2006/relationships/font" Target="fonts/font1.fntdata"/><Relationship Id="rId10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2BC3159C-56CF-4FBF-A186-D0A5C2951F0A}" type="datetimeFigureOut">
              <a:rPr lang="ko-KR" altLang="en-US"/>
              <a:pPr>
                <a:defRPr/>
              </a:pPr>
              <a:t>2018-05-30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 smtClean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3BAC879A-2521-4052-8708-3F175808D054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985866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 latinLnBrk="1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 latinLnBrk="1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 latinLnBrk="1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 latinLnBrk="1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 latinLnBrk="1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AC879A-2521-4052-8708-3F175808D054}" type="slidenum">
              <a:rPr lang="ko-KR" altLang="en-US" smtClean="0"/>
              <a:pPr>
                <a:defRPr/>
              </a:pPr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G:\파워프리젠테이션\ppt pro\2차추가배경세트(10)\일반(일러)1.jpg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9155113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F89CB3D-9DCF-4E30-ACCE-866BA937C60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pic>
        <p:nvPicPr>
          <p:cNvPr id="11" name="그림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6324225"/>
            <a:ext cx="1800200" cy="344855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</p:spTree>
    <p:extLst>
      <p:ext uri="{BB962C8B-B14F-4D97-AF65-F5344CB8AC3E}">
        <p14:creationId xmlns:p14="http://schemas.microsoft.com/office/powerpoint/2010/main" xmlns="" val="3582573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07F9F-BA9A-4357-8F77-70000995348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xmlns="" val="1802096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67501" y="228600"/>
            <a:ext cx="2095500" cy="59436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81001" y="228600"/>
            <a:ext cx="6134100" cy="59436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F13BB-FDD8-4E03-851D-5924A1EDEC9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xmlns="" val="1530878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196752"/>
            <a:ext cx="83820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641D7-E448-4490-B292-2223084DF9A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xmlns="" val="1951190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2D6C9-593B-4F9B-B7C7-48D91326979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pic>
        <p:nvPicPr>
          <p:cNvPr id="7" name="Picture 3" descr="C:\Users\user\Documents\품목별\스마트 프로텍터\홍보자료\사진5-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4368" y="188640"/>
            <a:ext cx="904021" cy="90890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1133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1148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148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D7D46B-F036-4CF6-AD18-1D7A806B357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xmlns="" val="3354895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02254F-29A5-4511-8D51-D381DB6A722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xmlns="" val="868325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7ED17-6439-44D8-8656-34D74AFEE4C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xmlns="" val="1540775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9B6AE-EAAD-4180-80A2-47E2FAFB232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xmlns="" val="3248899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095D1-82DF-404A-A0A6-F8F0ACDCD39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xmlns="" val="1233008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63F77-45F1-4C0F-A398-E59A846DBBB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xmlns="" val="639391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파워프리젠테이션\ppt pro\2차추가배경세트(10)\일반(일러)1-1.jpg"/>
          <p:cNvPicPr>
            <a:picLocks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9155113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28600"/>
            <a:ext cx="8382000" cy="11430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600200"/>
            <a:ext cx="8382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833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00" smtClean="0">
                <a:latin typeface="+mj-lt"/>
                <a:ea typeface="+mj-ea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833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 smtClean="0">
                <a:latin typeface="+mj-lt"/>
                <a:ea typeface="+mj-ea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833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100" smtClean="0">
                <a:latin typeface="+mj-lt"/>
                <a:ea typeface="+mj-ea"/>
              </a:defRPr>
            </a:lvl1pPr>
          </a:lstStyle>
          <a:p>
            <a:pPr>
              <a:defRPr/>
            </a:pPr>
            <a:fld id="{A31C26A7-E2EE-45B2-99D2-61DC39C5DEA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6324225"/>
            <a:ext cx="1800200" cy="344855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hf hdr="0" ft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500">
          <a:solidFill>
            <a:srgbClr val="FB9D05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500">
          <a:solidFill>
            <a:srgbClr val="FB9D05"/>
          </a:solidFill>
          <a:latin typeface="-머리굴림M" pitchFamily="18" charset="-127"/>
          <a:ea typeface="-머리굴림M" pitchFamily="18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500">
          <a:solidFill>
            <a:srgbClr val="FB9D05"/>
          </a:solidFill>
          <a:latin typeface="-머리굴림M" pitchFamily="18" charset="-127"/>
          <a:ea typeface="-머리굴림M" pitchFamily="18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500">
          <a:solidFill>
            <a:srgbClr val="FB9D05"/>
          </a:solidFill>
          <a:latin typeface="-머리굴림M" pitchFamily="18" charset="-127"/>
          <a:ea typeface="-머리굴림M" pitchFamily="18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500">
          <a:solidFill>
            <a:srgbClr val="FB9D05"/>
          </a:solidFill>
          <a:latin typeface="-머리굴림M" pitchFamily="18" charset="-127"/>
          <a:ea typeface="-머리굴림M" pitchFamily="18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500">
          <a:solidFill>
            <a:srgbClr val="FB9D05"/>
          </a:solidFill>
          <a:latin typeface="-머리굴림M" pitchFamily="18" charset="-127"/>
          <a:ea typeface="-머리굴림M" pitchFamily="18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500">
          <a:solidFill>
            <a:srgbClr val="FB9D05"/>
          </a:solidFill>
          <a:latin typeface="-머리굴림M" pitchFamily="18" charset="-127"/>
          <a:ea typeface="-머리굴림M" pitchFamily="18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500">
          <a:solidFill>
            <a:srgbClr val="FB9D05"/>
          </a:solidFill>
          <a:latin typeface="-머리굴림M" pitchFamily="18" charset="-127"/>
          <a:ea typeface="-머리굴림M" pitchFamily="18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500">
          <a:solidFill>
            <a:srgbClr val="FB9D05"/>
          </a:solidFill>
          <a:latin typeface="-머리굴림M" pitchFamily="18" charset="-127"/>
          <a:ea typeface="-머리굴림M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rgbClr val="427337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800">
          <a:solidFill>
            <a:srgbClr val="427337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rgbClr val="427337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000">
          <a:solidFill>
            <a:srgbClr val="427337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000">
          <a:solidFill>
            <a:srgbClr val="427337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•"/>
        <a:defRPr kumimoji="1" sz="2000">
          <a:solidFill>
            <a:srgbClr val="427337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•"/>
        <a:defRPr kumimoji="1" sz="2000">
          <a:solidFill>
            <a:srgbClr val="427337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000">
          <a:solidFill>
            <a:srgbClr val="427337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•"/>
        <a:defRPr kumimoji="1" sz="2000">
          <a:solidFill>
            <a:srgbClr val="427337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표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58649472"/>
              </p:ext>
            </p:extLst>
          </p:nvPr>
        </p:nvGraphicFramePr>
        <p:xfrm>
          <a:off x="5214942" y="1643050"/>
          <a:ext cx="3000395" cy="148623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071569"/>
                <a:gridCol w="785818"/>
                <a:gridCol w="1143008"/>
              </a:tblGrid>
              <a:tr h="29724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모델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코드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절개 길이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99"/>
                    </a:solidFill>
                  </a:tcPr>
                </a:tc>
              </a:tr>
              <a:tr h="29724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SP-</a:t>
                      </a:r>
                      <a:r>
                        <a:rPr lang="en-US" altLang="ko-KR" sz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G01C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Arial" pitchFamily="34" charset="0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XXS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Arial" pitchFamily="34" charset="0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1 ~ 2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 cm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Arial" pitchFamily="34" charset="0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724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SP-</a:t>
                      </a:r>
                      <a:r>
                        <a:rPr lang="en-US" altLang="ko-KR" sz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G01B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Arial" pitchFamily="34" charset="0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XS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Arial" pitchFamily="34" charset="0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2 ~ 3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 cm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Arial" pitchFamily="34" charset="0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724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SP-</a:t>
                      </a:r>
                      <a:r>
                        <a:rPr lang="en-US" altLang="ko-KR" sz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G01A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Arial" pitchFamily="34" charset="0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S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Arial" pitchFamily="34" charset="0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3 ~ 5 cm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Arial" pitchFamily="34" charset="0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724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SP-</a:t>
                      </a:r>
                      <a:r>
                        <a:rPr lang="en-US" altLang="ko-KR" sz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G01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Arial" pitchFamily="34" charset="0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M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Arial" pitchFamily="34" charset="0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맑은 고딕" pitchFamily="50" charset="-127"/>
                          <a:cs typeface="Arial" pitchFamily="34" charset="0"/>
                        </a:rPr>
                        <a:t>5 ~ 7 cm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Arial" pitchFamily="34" charset="0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71538" y="785794"/>
            <a:ext cx="350046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000" b="1" dirty="0" err="1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에스프로텍터</a:t>
            </a:r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 </a:t>
            </a:r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일반 수술용</a:t>
            </a:r>
            <a:endParaRPr lang="en-US" altLang="ko-KR" sz="2000" b="1" dirty="0" smtClean="0">
              <a:latin typeface="맑은 고딕" pitchFamily="50" charset="-127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0" name="슬라이드 번호 개체 틀 1"/>
          <p:cNvSpPr>
            <a:spLocks noGrp="1"/>
          </p:cNvSpPr>
          <p:nvPr>
            <p:ph type="sldNum" sz="quarter" idx="12"/>
          </p:nvPr>
        </p:nvSpPr>
        <p:spPr>
          <a:xfrm>
            <a:off x="7380288" y="6248400"/>
            <a:ext cx="1382712" cy="276225"/>
          </a:xfrm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F6F30431-7D0E-4150-8676-4F041FD1BDED}" type="slidenum">
              <a:rPr lang="en-US" altLang="ko-KR" sz="1100">
                <a:latin typeface="맑은 고딕" pitchFamily="50" charset="-127"/>
                <a:ea typeface="맑은 고딕" pitchFamily="50" charset="-127"/>
              </a:rPr>
              <a:pPr eaLnBrk="1" hangingPunct="1"/>
              <a:t>1</a:t>
            </a:fld>
            <a:endParaRPr lang="en-US" altLang="ko-KR" sz="1100" dirty="0"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1026" name="Picture 2" descr="C:\Users\james kim\Documents\에스 프로텍터\제품 관련 자료\제품사진\SP-G 4개 모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1571612"/>
            <a:ext cx="3643338" cy="3684375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1142976" y="1571612"/>
            <a:ext cx="92869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SP-</a:t>
            </a:r>
            <a:r>
              <a:rPr lang="en-US" altLang="ko-KR" sz="800" b="1" dirty="0" err="1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G01C</a:t>
            </a:r>
            <a:endParaRPr lang="ko-KR" altLang="en-US" sz="8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071934" y="1571612"/>
            <a:ext cx="7143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SP-</a:t>
            </a:r>
            <a:r>
              <a:rPr lang="en-US" altLang="ko-KR" sz="800" b="1" dirty="0" err="1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G01B</a:t>
            </a:r>
            <a:endParaRPr lang="ko-KR" altLang="en-US" sz="8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142976" y="5000636"/>
            <a:ext cx="92869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SP-</a:t>
            </a:r>
            <a:r>
              <a:rPr lang="en-US" altLang="ko-KR" sz="800" b="1" dirty="0" err="1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G01A</a:t>
            </a:r>
            <a:endParaRPr lang="ko-KR" altLang="en-US" sz="8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857620" y="5000636"/>
            <a:ext cx="92869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SP-</a:t>
            </a:r>
            <a:r>
              <a:rPr lang="en-US" altLang="ko-KR" sz="800" b="1" dirty="0" err="1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G01</a:t>
            </a:r>
            <a:endParaRPr lang="ko-KR" altLang="en-US" sz="8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590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슬라이드 번호 개체 틀 1"/>
          <p:cNvSpPr>
            <a:spLocks noGrp="1"/>
          </p:cNvSpPr>
          <p:nvPr>
            <p:ph type="sldNum" sz="quarter" idx="12"/>
          </p:nvPr>
        </p:nvSpPr>
        <p:spPr>
          <a:xfrm>
            <a:off x="7380288" y="6248401"/>
            <a:ext cx="1382712" cy="276225"/>
          </a:xfrm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F6F30431-7D0E-4150-8676-4F041FD1BDED}" type="slidenum">
              <a:rPr lang="en-US" altLang="ko-KR" sz="1100">
                <a:latin typeface="맑은 고딕" pitchFamily="50" charset="-127"/>
                <a:ea typeface="맑은 고딕" pitchFamily="50" charset="-127"/>
              </a:rPr>
              <a:pPr eaLnBrk="1" hangingPunct="1"/>
              <a:t>2</a:t>
            </a:fld>
            <a:endParaRPr lang="en-US" altLang="ko-KR" sz="1100">
              <a:latin typeface="맑은 고딕" pitchFamily="50" charset="-127"/>
              <a:ea typeface="맑은 고딕" pitchFamily="50" charset="-127"/>
            </a:endParaRPr>
          </a:p>
        </p:txBody>
      </p:sp>
      <p:graphicFrame>
        <p:nvGraphicFramePr>
          <p:cNvPr id="10" name="표 9"/>
          <p:cNvGraphicFramePr>
            <a:graphicFrameLocks noGrp="1"/>
          </p:cNvGraphicFramePr>
          <p:nvPr/>
        </p:nvGraphicFramePr>
        <p:xfrm>
          <a:off x="928662" y="1214422"/>
          <a:ext cx="6929486" cy="4929228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1252534"/>
                <a:gridCol w="2730343"/>
                <a:gridCol w="1658030"/>
                <a:gridCol w="1288579"/>
              </a:tblGrid>
              <a:tr h="273846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구분</a:t>
                      </a:r>
                      <a:endParaRPr lang="ko-KR" altLang="en-US" sz="1000" b="0" i="0" u="none" strike="noStrike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수술명</a:t>
                      </a:r>
                      <a:r>
                        <a:rPr lang="en-US" altLang="ko-KR" sz="1000" u="none" strike="noStrike" dirty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000" u="none" strike="noStrike" dirty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영</a:t>
                      </a:r>
                      <a:r>
                        <a:rPr lang="en-US" altLang="ko-KR" sz="1000" u="none" strike="noStrike" dirty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 </a:t>
                      </a:r>
                      <a:endParaRPr lang="en-US" altLang="ko-KR" sz="1000" b="0" i="0" u="none" strike="noStrike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수술명</a:t>
                      </a:r>
                      <a:r>
                        <a:rPr lang="en-US" altLang="ko-KR" sz="1000" u="none" strike="noStrike" dirty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000" u="none" strike="noStrike" dirty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한</a:t>
                      </a:r>
                      <a:r>
                        <a:rPr lang="en-US" altLang="ko-KR" sz="1000" u="none" strike="noStrike" dirty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en-US" altLang="ko-KR" sz="1000" b="0" i="0" u="none" strike="noStrike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적용 </a:t>
                      </a:r>
                      <a:r>
                        <a:rPr lang="ko-KR" altLang="en-US" sz="1000" u="none" strike="noStrike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제품 코드</a:t>
                      </a:r>
                      <a:endParaRPr lang="ko-KR" altLang="en-US" sz="1000" b="0" i="0" u="none" strike="noStrike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>
                    <a:solidFill>
                      <a:srgbClr val="006699"/>
                    </a:solidFill>
                  </a:tcPr>
                </a:tc>
              </a:tr>
              <a:tr h="27384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General</a:t>
                      </a:r>
                      <a:b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</a:br>
                      <a:r>
                        <a:rPr lang="ko-KR" altLang="en-US" sz="10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일반외과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Inguinal Hernia Repair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ko-KR" altLang="en-US" sz="10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서혜부</a:t>
                      </a:r>
                      <a:r>
                        <a:rPr lang="ko-KR" alt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ko-KR" altLang="en-US" sz="10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탈장수술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latin typeface="맑은 고딕" pitchFamily="50" charset="-127"/>
                          <a:ea typeface="맑은 고딕" pitchFamily="50" charset="-127"/>
                        </a:rPr>
                        <a:t>XS, S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</a:tr>
              <a:tr h="27384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en-US" sz="10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Thyroidectomy</a:t>
                      </a:r>
                      <a: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ko-KR" altLang="en-US" sz="10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갑상선수술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XXS, XS, S, </a:t>
                      </a:r>
                      <a:r>
                        <a:rPr lang="pt-BR" sz="1000" u="none" strike="noStrike" dirty="0" smtClean="0">
                          <a:latin typeface="맑은 고딕" pitchFamily="50" charset="-127"/>
                          <a:ea typeface="맑은 고딕" pitchFamily="50" charset="-127"/>
                        </a:rPr>
                        <a:t>M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</a:tr>
              <a:tr h="27384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en-US" sz="10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Appendictomy</a:t>
                      </a:r>
                      <a: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ko-KR" altLang="en-US" sz="10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충수절제술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S, M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</a:tr>
              <a:tr h="27384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Breast</a:t>
                      </a:r>
                      <a:b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</a:br>
                      <a:r>
                        <a:rPr lang="ko-KR" altLang="en-US" sz="10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유방외과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Lumpectomy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ko-KR" altLang="en-US" sz="10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종괴절제술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latin typeface="맑은 고딕" pitchFamily="50" charset="-127"/>
                          <a:ea typeface="맑은 고딕" pitchFamily="50" charset="-127"/>
                        </a:rPr>
                        <a:t>XS, 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</a:tr>
              <a:tr h="27384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Mastectomy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ko-KR" altLang="en-US" sz="10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유방절제술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latin typeface="맑은 고딕" pitchFamily="50" charset="-127"/>
                          <a:ea typeface="맑은 고딕" pitchFamily="50" charset="-127"/>
                        </a:rPr>
                        <a:t>S, M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</a:tr>
              <a:tr h="27384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Sentinel Lymph Node Biopsy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ko-KR" alt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감시 림프절 </a:t>
                      </a:r>
                      <a:r>
                        <a:rPr lang="ko-KR" altLang="en-US" sz="10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생검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latin typeface="맑은 고딕" pitchFamily="50" charset="-127"/>
                          <a:ea typeface="맑은 고딕" pitchFamily="50" charset="-127"/>
                        </a:rPr>
                        <a:t>XXS, XS, 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</a:tr>
              <a:tr h="27384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OB/</a:t>
                      </a:r>
                      <a:r>
                        <a:rPr lang="en-US" sz="10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GYN</a:t>
                      </a:r>
                      <a: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/>
                      </a:r>
                      <a:b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</a:br>
                      <a:r>
                        <a:rPr lang="ko-KR" alt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산부인과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Postpartum Tubal Ligation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ko-KR" alt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분만 후 난관 </a:t>
                      </a:r>
                      <a:r>
                        <a:rPr lang="ko-KR" altLang="en-US" sz="10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결찰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latin typeface="맑은 고딕" pitchFamily="50" charset="-127"/>
                          <a:ea typeface="맑은 고딕" pitchFamily="50" charset="-127"/>
                        </a:rPr>
                        <a:t>XXS, XS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</a:tr>
              <a:tr h="27384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Bilateral </a:t>
                      </a:r>
                      <a:r>
                        <a:rPr lang="en-US" sz="10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Salpingo</a:t>
                      </a:r>
                      <a: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en-US" sz="10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Oophorectomy</a:t>
                      </a:r>
                      <a: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ko-KR" alt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양측 </a:t>
                      </a:r>
                      <a:r>
                        <a:rPr lang="ko-KR" altLang="en-US" sz="10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난소난관절제술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latin typeface="맑은 고딕" pitchFamily="50" charset="-127"/>
                          <a:ea typeface="맑은 고딕" pitchFamily="50" charset="-127"/>
                        </a:rPr>
                        <a:t>XS, 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</a:tr>
              <a:tr h="27384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en-US" sz="10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Myomectomy</a:t>
                      </a:r>
                      <a: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ko-KR" altLang="en-US" sz="10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근종절제술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latin typeface="맑은 고딕" pitchFamily="50" charset="-127"/>
                          <a:ea typeface="맑은 고딕" pitchFamily="50" charset="-127"/>
                        </a:rPr>
                        <a:t>S, M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</a:tr>
              <a:tr h="27384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latin typeface="맑은 고딕" pitchFamily="50" charset="-127"/>
                          <a:ea typeface="맑은 고딕" pitchFamily="50" charset="-127"/>
                        </a:rPr>
                        <a:t>Colon &amp; Rectal</a:t>
                      </a:r>
                      <a:br>
                        <a:rPr lang="en-US" sz="1000" u="none" strike="noStrike">
                          <a:latin typeface="맑은 고딕" pitchFamily="50" charset="-127"/>
                          <a:ea typeface="맑은 고딕" pitchFamily="50" charset="-127"/>
                        </a:rPr>
                      </a:br>
                      <a:r>
                        <a:rPr lang="ko-KR" altLang="en-US" sz="1000" u="none" strike="noStrike">
                          <a:latin typeface="맑은 고딕" pitchFamily="50" charset="-127"/>
                          <a:ea typeface="맑은 고딕" pitchFamily="50" charset="-127"/>
                        </a:rPr>
                        <a:t>대장외과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Stoma Formation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ko-KR" altLang="en-US" sz="10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스토마형성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latin typeface="맑은 고딕" pitchFamily="50" charset="-127"/>
                          <a:ea typeface="맑은 고딕" pitchFamily="50" charset="-127"/>
                        </a:rPr>
                        <a:t>XXS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</a:tr>
              <a:tr h="27384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ko-KR" alt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　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ko-KR" alt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　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　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</a:tr>
              <a:tr h="27384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latin typeface="맑은 고딕" pitchFamily="50" charset="-127"/>
                          <a:ea typeface="맑은 고딕" pitchFamily="50" charset="-127"/>
                        </a:rPr>
                        <a:t>Cardiothoracic</a:t>
                      </a:r>
                      <a:br>
                        <a:rPr lang="en-US" sz="1000" u="none" strike="noStrike">
                          <a:latin typeface="맑은 고딕" pitchFamily="50" charset="-127"/>
                          <a:ea typeface="맑은 고딕" pitchFamily="50" charset="-127"/>
                        </a:rPr>
                      </a:br>
                      <a:r>
                        <a:rPr lang="ko-KR" altLang="en-US" sz="1000" u="none" strike="noStrike">
                          <a:latin typeface="맑은 고딕" pitchFamily="50" charset="-127"/>
                          <a:ea typeface="맑은 고딕" pitchFamily="50" charset="-127"/>
                        </a:rPr>
                        <a:t>흉부외과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Video Assisted </a:t>
                      </a:r>
                      <a:r>
                        <a:rPr lang="en-US" sz="10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Thoracoscopic</a:t>
                      </a:r>
                      <a: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Surgery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ko-KR" altLang="en-US" sz="10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비디오보조흉강경수술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latin typeface="맑은 고딕" pitchFamily="50" charset="-127"/>
                          <a:ea typeface="맑은 고딕" pitchFamily="50" charset="-127"/>
                        </a:rPr>
                        <a:t>XXS, XS, 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</a:tr>
              <a:tr h="27384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Mitral Valve Repair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ko-KR" altLang="en-US" sz="10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승모판막수복술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S, M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</a:tr>
              <a:tr h="27384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en-US" sz="10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Thoracotomy</a:t>
                      </a:r>
                      <a: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ko-KR" altLang="en-US" sz="10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개흉술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latin typeface="맑은 고딕" pitchFamily="50" charset="-127"/>
                          <a:ea typeface="맑은 고딕" pitchFamily="50" charset="-127"/>
                        </a:rPr>
                        <a:t>S, M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</a:tr>
              <a:tr h="27384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latin typeface="맑은 고딕" pitchFamily="50" charset="-127"/>
                          <a:ea typeface="맑은 고딕" pitchFamily="50" charset="-127"/>
                        </a:rPr>
                        <a:t>Orthopaedic</a:t>
                      </a:r>
                      <a:br>
                        <a:rPr lang="en-US" sz="1000" u="none" strike="noStrike">
                          <a:latin typeface="맑은 고딕" pitchFamily="50" charset="-127"/>
                          <a:ea typeface="맑은 고딕" pitchFamily="50" charset="-127"/>
                        </a:rPr>
                      </a:br>
                      <a:r>
                        <a:rPr lang="ko-KR" altLang="en-US" sz="1000" u="none" strike="noStrike">
                          <a:latin typeface="맑은 고딕" pitchFamily="50" charset="-127"/>
                          <a:ea typeface="맑은 고딕" pitchFamily="50" charset="-127"/>
                        </a:rPr>
                        <a:t>정형외과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Total Shoulder </a:t>
                      </a:r>
                      <a:r>
                        <a:rPr lang="en-US" sz="10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Arthroplasty</a:t>
                      </a:r>
                      <a: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ko-KR" altLang="en-US" sz="10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인공관절치환술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S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</a:tr>
              <a:tr h="27384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Total Hip </a:t>
                      </a:r>
                      <a:r>
                        <a:rPr lang="en-US" sz="10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Arthroplasty</a:t>
                      </a:r>
                      <a: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ko-KR" altLang="en-US" sz="1000" u="none" strike="noStrike" dirty="0" err="1">
                          <a:latin typeface="맑은 고딕" pitchFamily="50" charset="-127"/>
                          <a:ea typeface="맑은 고딕" pitchFamily="50" charset="-127"/>
                        </a:rPr>
                        <a:t>인공고관절치환술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S, M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</a:tr>
              <a:tr h="27384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ko-KR" alt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　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ko-KR" alt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　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937" marT="79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latin typeface="맑은 고딕" pitchFamily="50" charset="-127"/>
                          <a:ea typeface="맑은 고딕" pitchFamily="50" charset="-127"/>
                        </a:rPr>
                        <a:t>　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937" marR="7937" marT="7937" marB="0" anchor="ctr"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785786" y="714356"/>
            <a:ext cx="37862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 err="1" smtClean="0">
                <a:latin typeface="Arial" pitchFamily="34" charset="0"/>
                <a:ea typeface="맑은 고딕" pitchFamily="50" charset="-127"/>
                <a:cs typeface="Arial" pitchFamily="34" charset="0"/>
              </a:rPr>
              <a:t>에스프로텍터</a:t>
            </a:r>
            <a:r>
              <a:rPr lang="ko-KR" altLang="en-US" sz="1600" b="1" dirty="0" smtClean="0">
                <a:latin typeface="Arial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ko-KR" altLang="en-US" sz="1600" b="1" dirty="0" err="1" smtClean="0">
                <a:latin typeface="Arial" pitchFamily="34" charset="0"/>
                <a:ea typeface="맑은 고딕" pitchFamily="50" charset="-127"/>
                <a:cs typeface="Arial" pitchFamily="34" charset="0"/>
              </a:rPr>
              <a:t>모델별</a:t>
            </a:r>
            <a:r>
              <a:rPr lang="ko-KR" altLang="en-US" sz="1600" b="1" dirty="0" smtClean="0">
                <a:latin typeface="Arial" pitchFamily="34" charset="0"/>
                <a:ea typeface="맑은 고딕" pitchFamily="50" charset="-127"/>
                <a:cs typeface="Arial" pitchFamily="34" charset="0"/>
              </a:rPr>
              <a:t> 적용 가능 수술</a:t>
            </a:r>
            <a:endParaRPr lang="ko-KR" altLang="en-US" sz="1600" b="1" dirty="0" smtClean="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345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188">
  <a:themeElements>
    <a:clrScheme name="B188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188">
      <a:majorFont>
        <a:latin typeface="-머리굴림M"/>
        <a:ea typeface="-머리굴림M"/>
        <a:cs typeface=""/>
      </a:majorFont>
      <a:minorFont>
        <a:latin typeface="-윤고딕140"/>
        <a:ea typeface="-윤고딕140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>
            <a:latin typeface="Arial" pitchFamily="34" charset="0"/>
            <a:ea typeface="맑은 고딕" pitchFamily="50" charset="-127"/>
            <a:cs typeface="Arial" pitchFamily="34" charset="0"/>
          </a:defRPr>
        </a:defPPr>
      </a:lstStyle>
    </a:txDef>
  </a:objectDefaults>
  <a:extraClrSchemeLst>
    <a:extraClrScheme>
      <a:clrScheme name="B188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188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188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188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188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188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188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C:\coolpt\TempSlide\B188.POT</Template>
  <TotalTime>5542</TotalTime>
  <Words>184</Words>
  <Application>Microsoft Office PowerPoint</Application>
  <PresentationFormat>화면 슬라이드 쇼(4:3)</PresentationFormat>
  <Paragraphs>85</Paragraphs>
  <Slides>2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굴림</vt:lpstr>
      <vt:lpstr>Arial</vt:lpstr>
      <vt:lpstr>맑은 고딕</vt:lpstr>
      <vt:lpstr>-머리굴림M</vt:lpstr>
      <vt:lpstr>-윤고딕140</vt:lpstr>
      <vt:lpstr>B188</vt:lpstr>
      <vt:lpstr>슬라이드 1</vt:lpstr>
      <vt:lpstr>슬라이드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Administrator</dc:creator>
  <cp:lastModifiedBy>박지용</cp:lastModifiedBy>
  <cp:revision>43</cp:revision>
  <cp:lastPrinted>2016-07-01T06:10:45Z</cp:lastPrinted>
  <dcterms:created xsi:type="dcterms:W3CDTF">2001-07-18T23:57:34Z</dcterms:created>
  <dcterms:modified xsi:type="dcterms:W3CDTF">2018-05-30T06:06:28Z</dcterms:modified>
</cp:coreProperties>
</file>