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36" r:id="rId1"/>
  </p:sldMasterIdLst>
  <p:notesMasterIdLst>
    <p:notesMasterId r:id="rId40"/>
  </p:notesMasterIdLst>
  <p:sldIdLst>
    <p:sldId id="291" r:id="rId2"/>
    <p:sldId id="363" r:id="rId3"/>
    <p:sldId id="406" r:id="rId4"/>
    <p:sldId id="390" r:id="rId5"/>
    <p:sldId id="366" r:id="rId6"/>
    <p:sldId id="368" r:id="rId7"/>
    <p:sldId id="397" r:id="rId8"/>
    <p:sldId id="399" r:id="rId9"/>
    <p:sldId id="369" r:id="rId10"/>
    <p:sldId id="391" r:id="rId11"/>
    <p:sldId id="418" r:id="rId12"/>
    <p:sldId id="420" r:id="rId13"/>
    <p:sldId id="370" r:id="rId14"/>
    <p:sldId id="371" r:id="rId15"/>
    <p:sldId id="372" r:id="rId16"/>
    <p:sldId id="373" r:id="rId17"/>
    <p:sldId id="374" r:id="rId18"/>
    <p:sldId id="405" r:id="rId19"/>
    <p:sldId id="417" r:id="rId20"/>
    <p:sldId id="387" r:id="rId21"/>
    <p:sldId id="424" r:id="rId22"/>
    <p:sldId id="425" r:id="rId23"/>
    <p:sldId id="401" r:id="rId24"/>
    <p:sldId id="402" r:id="rId25"/>
    <p:sldId id="407" r:id="rId26"/>
    <p:sldId id="392" r:id="rId27"/>
    <p:sldId id="377" r:id="rId28"/>
    <p:sldId id="378" r:id="rId29"/>
    <p:sldId id="409" r:id="rId30"/>
    <p:sldId id="408" r:id="rId31"/>
    <p:sldId id="395" r:id="rId32"/>
    <p:sldId id="410" r:id="rId33"/>
    <p:sldId id="411" r:id="rId34"/>
    <p:sldId id="419" r:id="rId35"/>
    <p:sldId id="413" r:id="rId36"/>
    <p:sldId id="414" r:id="rId37"/>
    <p:sldId id="415" r:id="rId38"/>
    <p:sldId id="272" r:id="rId39"/>
  </p:sldIdLst>
  <p:sldSz cx="9144000" cy="6858000" type="screen4x3"/>
  <p:notesSz cx="6797675" cy="9926638"/>
  <p:embeddedFontLst>
    <p:embeddedFont>
      <p:font typeface="맑은 고딕" pitchFamily="50" charset="-127"/>
      <p:regular r:id="rId41"/>
      <p:bold r:id="rId42"/>
    </p:embeddedFont>
    <p:embeddedFont>
      <p:font typeface="Arial Black" pitchFamily="34" charset="0"/>
      <p:bold r:id="rId43"/>
    </p:embeddedFont>
    <p:embeddedFont>
      <p:font typeface="HY헤드라인M" pitchFamily="18" charset="-127"/>
      <p:regular r:id="rId44"/>
    </p:embeddedFont>
    <p:embeddedFont>
      <p:font typeface="-윤고딕140" charset="-127"/>
      <p:regular r:id="rId45"/>
    </p:embeddedFont>
    <p:embeddedFont>
      <p:font typeface="-머리굴림M" charset="-127"/>
      <p:regular r:id="rId4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6wner" initials="6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99"/>
    <a:srgbClr val="CC00CC"/>
    <a:srgbClr val="0000FF"/>
    <a:srgbClr val="FFFFCC"/>
    <a:srgbClr val="99FF66"/>
    <a:srgbClr val="333399"/>
    <a:srgbClr val="FF9900"/>
    <a:srgbClr val="FFFFFF"/>
    <a:srgbClr val="FF66FF"/>
    <a:srgbClr val="66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7" autoAdjust="0"/>
    <p:restoredTop sz="98732" autoAdjust="0"/>
  </p:normalViewPr>
  <p:slideViewPr>
    <p:cSldViewPr>
      <p:cViewPr>
        <p:scale>
          <a:sx n="70" d="100"/>
          <a:sy n="70" d="100"/>
        </p:scale>
        <p:origin x="-132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BC3159C-56CF-4FBF-A186-D0A5C2951F0A}" type="datetimeFigureOut">
              <a:rPr lang="ko-KR" altLang="en-US"/>
              <a:pPr>
                <a:defRPr/>
              </a:pPr>
              <a:t>2018-06-04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BAC879A-2521-4052-8708-3F175808D0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98586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5288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baseline="0" dirty="0" smtClean="0"/>
              <a:t> </a:t>
            </a:r>
          </a:p>
          <a:p>
            <a:r>
              <a:rPr lang="en-US" altLang="ko-KR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73217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파워프리젠테이션\ppt pro\2차추가배경세트(10)\일반(일러)1.jpg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89CB3D-9DCF-4E30-ACCE-866BA937C6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224"/>
            <a:ext cx="1800200" cy="34485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="" xmlns:p14="http://schemas.microsoft.com/office/powerpoint/2010/main" val="358257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3820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641D7-E448-4490-B292-2223084DF9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95119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2D6C9-593B-4F9B-B7C7-48D9132697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7" name="Picture 3" descr="C:\Users\user\Documents\품목별\스마트 프로텍터\홍보자료\사진5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88640"/>
            <a:ext cx="904021" cy="9089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113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114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14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7D46B-F036-4CF6-AD18-1D7A806B35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35489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2254F-29A5-4511-8D51-D381DB6A72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86832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7ED17-6439-44D8-8656-34D74AFEE4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540775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9B6AE-EAAD-4180-80A2-47E2FAFB23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24889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095D1-82DF-404A-A0A6-F8F0ACDCD3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233008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63F77-45F1-4C0F-A398-E59A846DBBB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63939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07F9F-BA9A-4357-8F77-7000099534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80209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67500" y="228600"/>
            <a:ext cx="2095500" cy="5943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134100" cy="5943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13BB-FDD8-4E03-851D-5924A1EDEC9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530878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BBC8-E528-4EB4-AB24-9D1F329427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6094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파워프리젠테이션\ppt pro\2차추가배경세트(10)\일반(일러)1-1.jpg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8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 smtClean="0">
                <a:latin typeface="+mj-lt"/>
                <a:ea typeface="+mj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33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 smtClean="0">
                <a:latin typeface="+mj-lt"/>
                <a:ea typeface="+mj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33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smtClean="0">
                <a:latin typeface="+mj-lt"/>
                <a:ea typeface="+mj-ea"/>
              </a:defRPr>
            </a:lvl1pPr>
          </a:lstStyle>
          <a:p>
            <a:pPr>
              <a:defRPr/>
            </a:pPr>
            <a:fld id="{A31C26A7-E2EE-45B2-99D2-61DC39C5DE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224"/>
            <a:ext cx="1800200" cy="34485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60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rgbClr val="427337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800">
          <a:solidFill>
            <a:srgbClr val="427337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rgbClr val="427337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hyperlink" Target="http://www.google.com/url?sa=i&amp;rct=j&amp;q=&amp;esrc=s&amp;source=images&amp;cd=&amp;cad=rja&amp;uact=8&amp;ved=0ahUKEwibzZzC0azRAhVEHZQKHXEUD44QjRwIBw&amp;url=http://www.scielo.br/scielo.php?script=sci_arttext&amp;pid=S0100-69912014000100068&amp;bvm=bv.142059868,d.dGo&amp;psig=AFQjCNHIzC0LFY25cXDm7vnklWiucM5CPw&amp;ust=148376160939864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10" Type="http://schemas.openxmlformats.org/officeDocument/2006/relationships/image" Target="../media/image89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665859" y="2143116"/>
            <a:ext cx="6048672" cy="739754"/>
          </a:xfrm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Introduction of S-protector</a:t>
            </a:r>
            <a:endParaRPr lang="ko-KR" altLang="en-US" sz="3200" b="1" dirty="0"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1" name="Picture 2" descr="C:\Users\james kim\Desktop\S Protector\S_protector로고글씨 최종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04664"/>
            <a:ext cx="1872208" cy="7036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57554" y="4500570"/>
            <a:ext cx="2622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Wecan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Medicare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50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1091952" y="1011362"/>
            <a:ext cx="7288195" cy="4937918"/>
            <a:chOff x="820738" y="795339"/>
            <a:chExt cx="7656115" cy="5081934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541" y="1266254"/>
              <a:ext cx="7072312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6"/>
            <p:cNvSpPr/>
            <p:nvPr/>
          </p:nvSpPr>
          <p:spPr bwMode="auto">
            <a:xfrm>
              <a:off x="1044563" y="1135063"/>
              <a:ext cx="7203701" cy="571500"/>
            </a:xfrm>
            <a:prstGeom prst="rect">
              <a:avLst/>
            </a:prstGeom>
            <a:solidFill>
              <a:srgbClr val="4683F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defTabSz="957263">
                <a:spcBef>
                  <a:spcPts val="1200"/>
                </a:spcBef>
                <a:defRPr/>
              </a:pPr>
              <a:r>
                <a:rPr lang="en-US" altLang="ko-KR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  </a:t>
              </a:r>
              <a:r>
                <a:rPr lang="en-US" altLang="ko-KR" sz="2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Content</a:t>
              </a:r>
              <a:endParaRPr lang="ko-KR" alt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HY헤드라인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820738" y="795339"/>
              <a:ext cx="214301" cy="5081934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27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57263">
                <a:defRPr/>
              </a:pPr>
              <a:endParaRPr lang="ko-KR" altLang="en-US"/>
            </a:p>
          </p:txBody>
        </p:sp>
      </p:grp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179637" y="2204864"/>
            <a:ext cx="474981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200000"/>
              </a:lnSpc>
            </a:pPr>
            <a:r>
              <a:rPr lang="en-US" altLang="ko-KR" sz="2400" b="1" dirty="0" smtClean="0">
                <a:latin typeface="Arial" pitchFamily="34" charset="0"/>
                <a:cs typeface="Arial" pitchFamily="34" charset="0"/>
              </a:rPr>
              <a:t>1. Introduction of S-protector      </a:t>
            </a:r>
            <a:endParaRPr lang="en-US" altLang="ko-KR" sz="24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2400" b="1" dirty="0" smtClean="0">
                <a:latin typeface="Arial" pitchFamily="34" charset="0"/>
                <a:cs typeface="Arial" pitchFamily="34" charset="0"/>
              </a:rPr>
              <a:t>Patent/Approvals 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 smtClean="0">
                <a:latin typeface="Arial" pitchFamily="34" charset="0"/>
                <a:cs typeface="Arial" pitchFamily="34" charset="0"/>
              </a:rPr>
              <a:t>3. Marketing activities</a:t>
            </a:r>
          </a:p>
        </p:txBody>
      </p:sp>
    </p:spTree>
    <p:extLst>
      <p:ext uri="{BB962C8B-B14F-4D97-AF65-F5344CB8AC3E}">
        <p14:creationId xmlns="" xmlns:p14="http://schemas.microsoft.com/office/powerpoint/2010/main" val="374611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1091952" y="1011362"/>
            <a:ext cx="7288195" cy="4937918"/>
            <a:chOff x="820738" y="795339"/>
            <a:chExt cx="7656115" cy="5081934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541" y="1266254"/>
              <a:ext cx="7072312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6"/>
            <p:cNvSpPr/>
            <p:nvPr/>
          </p:nvSpPr>
          <p:spPr bwMode="auto">
            <a:xfrm>
              <a:off x="1044563" y="1135063"/>
              <a:ext cx="7203701" cy="571500"/>
            </a:xfrm>
            <a:prstGeom prst="rect">
              <a:avLst/>
            </a:prstGeom>
            <a:solidFill>
              <a:srgbClr val="4683F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defTabSz="957263">
                <a:spcBef>
                  <a:spcPts val="1200"/>
                </a:spcBef>
                <a:defRPr/>
              </a:pPr>
              <a:r>
                <a:rPr lang="en-US" altLang="ko-KR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  </a:t>
              </a:r>
              <a:r>
                <a:rPr lang="en-US" altLang="ko-KR" sz="2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Content</a:t>
              </a:r>
              <a:endParaRPr lang="ko-KR" alt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HY헤드라인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820738" y="795339"/>
              <a:ext cx="214301" cy="5081934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27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57263">
                <a:defRPr/>
              </a:pPr>
              <a:endParaRPr lang="ko-KR" altLang="en-US"/>
            </a:p>
          </p:txBody>
        </p:sp>
      </p:grp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179637" y="2204864"/>
            <a:ext cx="474981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200000"/>
              </a:lnSpc>
            </a:pPr>
            <a:r>
              <a:rPr lang="en-US" altLang="ko-KR" sz="2400" b="1" dirty="0" smtClean="0">
                <a:latin typeface="Arial" pitchFamily="34" charset="0"/>
                <a:cs typeface="Arial" pitchFamily="34" charset="0"/>
              </a:rPr>
              <a:t>1. Introduction of S-protector      </a:t>
            </a:r>
            <a:endParaRPr lang="en-US" altLang="ko-KR" sz="24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Patent/Approvals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3. Marketing activities</a:t>
            </a:r>
          </a:p>
        </p:txBody>
      </p:sp>
    </p:spTree>
    <p:extLst>
      <p:ext uri="{BB962C8B-B14F-4D97-AF65-F5344CB8AC3E}">
        <p14:creationId xmlns="" xmlns:p14="http://schemas.microsoft.com/office/powerpoint/2010/main" val="374611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7290" y="2240813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We found unmet needs in the surgical wound protection for thyroid surgery and developed </a:t>
            </a:r>
          </a:p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S-protector</a:t>
            </a:r>
          </a:p>
        </p:txBody>
      </p:sp>
      <p:sp>
        <p:nvSpPr>
          <p:cNvPr id="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4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62361" y="1000108"/>
            <a:ext cx="669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Thyroidectomy leaves various scars on the neck and 78.8% of patients were female in Korea </a:t>
            </a:r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(National Surgical Statistics in 2014)</a:t>
            </a:r>
            <a:endParaRPr lang="ko-KR" altLang="en-US" sz="14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744" y="1804124"/>
            <a:ext cx="6307608" cy="407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5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99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135" y="2132856"/>
            <a:ext cx="6533233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3544" y="980728"/>
            <a:ext cx="747898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Metal retractors that are currently used in thyroid surgery cause ischemic tissue damage and scarring as a result of uneven pressure distribution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Energy devices are now widely used and can cause stray burns</a:t>
            </a:r>
            <a:endParaRPr lang="ko-KR" altLang="en-US" sz="1600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6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5072066" y="5143512"/>
            <a:ext cx="1000132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86248" y="6193057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Tissue damage</a:t>
            </a:r>
            <a:endParaRPr lang="ko-KR" altLang="en-US" sz="14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rot="5400000">
            <a:off x="5000628" y="5929330"/>
            <a:ext cx="285752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4188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cielo.br/img/revistas/rcbc/v41n1/0100-6991-rcbc-41-01-00068-gf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714489"/>
            <a:ext cx="3138791" cy="4500594"/>
          </a:xfrm>
          <a:prstGeom prst="rect">
            <a:avLst/>
          </a:prstGeom>
          <a:noFill/>
        </p:spPr>
      </p:pic>
      <p:pic>
        <p:nvPicPr>
          <p:cNvPr id="1028" name="Picture 4" descr="penrose thyroid surgery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1714488"/>
            <a:ext cx="2928413" cy="321471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2976" y="714356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Most surgeons make homemade gadgets to protect the skin</a:t>
            </a:r>
            <a:endParaRPr lang="ko-KR" altLang="en-US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5148876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Inefficient</a:t>
            </a:r>
          </a:p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Inconvenient</a:t>
            </a:r>
          </a:p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Need a preparation time </a:t>
            </a:r>
            <a:endParaRPr lang="ko-KR" altLang="en-US" sz="18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9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7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643050"/>
            <a:ext cx="5787501" cy="3876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85852" y="642918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A pen rose drain is used to protect the incised skin edges during </a:t>
            </a:r>
            <a:r>
              <a:rPr lang="en-US" altLang="ko-KR" dirty="0">
                <a:latin typeface="Arial" pitchFamily="34" charset="0"/>
                <a:ea typeface="맑은 고딕" pitchFamily="50" charset="-127"/>
                <a:cs typeface="Arial" pitchFamily="34" charset="0"/>
              </a:rPr>
              <a:t>T</a:t>
            </a:r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hyroidectomy</a:t>
            </a:r>
            <a:endParaRPr lang="ko-KR" altLang="en-US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5643578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‘Use of a Silicone Penrose Drain to Protect Incised Skin Edges During Thyroid Surgery’ </a:t>
            </a:r>
          </a:p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(Hang-</a:t>
            </a: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Seok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Chang, Thyroid Cancer Center, </a:t>
            </a: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Gangnam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Severance Hospital, </a:t>
            </a: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Yonsei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University College)</a:t>
            </a: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72396" y="4214818"/>
            <a:ext cx="1285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temporarily sutured</a:t>
            </a:r>
            <a:endParaRPr lang="ko-KR" altLang="en-US" sz="14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 rot="10800000">
            <a:off x="5929322" y="4357694"/>
            <a:ext cx="157163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rot="10800000" flipV="1">
            <a:off x="5857884" y="4429132"/>
            <a:ext cx="157163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8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124744"/>
            <a:ext cx="691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Surgical Wound Protector can alleviate the </a:t>
            </a:r>
            <a:r>
              <a:rPr lang="en-US" altLang="ko-KR" sz="1800" u="sng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localized tension </a:t>
            </a:r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and prevent stray burns.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5656" y="1928802"/>
            <a:ext cx="284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Without Protector</a:t>
            </a:r>
            <a:endParaRPr lang="ko-KR" altLang="en-US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8027" y="1928802"/>
            <a:ext cx="2964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With Protector</a:t>
            </a:r>
            <a:endParaRPr lang="ko-KR" altLang="en-US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11372"/>
            <a:ext cx="612110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5429264"/>
            <a:ext cx="7286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But, a ring plastic protector is hardly used because it disturbs </a:t>
            </a:r>
          </a:p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operation due to the thick ring</a:t>
            </a:r>
          </a:p>
          <a:p>
            <a:r>
              <a:rPr lang="en-US" altLang="ko-KR" sz="18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(several devices are used in the small space) </a:t>
            </a:r>
            <a:endParaRPr lang="ko-KR" altLang="en-US" sz="18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9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95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7290" y="1785926"/>
            <a:ext cx="7286676" cy="2643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How to distribute localized force evenly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How to improve Alexis(ring wound protectors)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What is a safer material than plastic?</a:t>
            </a:r>
          </a:p>
          <a:p>
            <a:pPr>
              <a:lnSpc>
                <a:spcPct val="120000"/>
              </a:lnSpc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(to avoid chemical exposure to blood vessel)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Can the protector be meaningful in ergonomics?</a:t>
            </a:r>
          </a:p>
          <a:p>
            <a:pPr>
              <a:lnSpc>
                <a:spcPct val="120000"/>
              </a:lnSpc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(save the preparation time and reduce the number of surgical assistants)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2976" y="1000108"/>
            <a:ext cx="5929354" cy="561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Objectives of development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10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4714884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Through several modifications, a new design was</a:t>
            </a:r>
          </a:p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developed and we named it ‘S-protector’ meaning </a:t>
            </a:r>
          </a:p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 new smart protector</a:t>
            </a:r>
            <a:endParaRPr lang="ko-KR" altLang="en-US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user\Documents\품목별\스마트 프로텍터\홍보자료\사진5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416" y="4007344"/>
            <a:ext cx="1438984" cy="14112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929455" y="5572140"/>
            <a:ext cx="15001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S-protector</a:t>
            </a:r>
          </a:p>
          <a:p>
            <a:pPr algn="ctr">
              <a:lnSpc>
                <a:spcPct val="120000"/>
              </a:lnSpc>
            </a:pPr>
            <a:r>
              <a:rPr lang="en-US" altLang="ko-KR" sz="1200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Wecan</a:t>
            </a: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Medicare</a:t>
            </a:r>
          </a:p>
          <a:p>
            <a:pPr algn="ctr"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(Korea)</a:t>
            </a:r>
            <a:endParaRPr lang="ko-KR" altLang="en-US" sz="1200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24" name="Picture 14" descr="http://www.medtronic.com/content/dam/covidien/library/us/en/product/trocars-and-access-instruments/surgisleeve-wound-protector-with-retraction-rings-gall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4000504"/>
            <a:ext cx="1730382" cy="1310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6" name="Picture 16" descr="http://img.medicalexpo.es/images_me/photo-g/74928-69550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4062365"/>
            <a:ext cx="1222996" cy="1167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7" name="오른쪽 화살표 26"/>
          <p:cNvSpPr/>
          <p:nvPr/>
        </p:nvSpPr>
        <p:spPr>
          <a:xfrm>
            <a:off x="1785918" y="642918"/>
            <a:ext cx="5857916" cy="765913"/>
          </a:xfrm>
          <a:prstGeom prst="rightArrow">
            <a:avLst/>
          </a:prstGeom>
          <a:gradFill flip="none" rotWithShape="1">
            <a:gsLst>
              <a:gs pos="0">
                <a:srgbClr val="333399">
                  <a:shade val="30000"/>
                  <a:satMod val="115000"/>
                </a:srgbClr>
              </a:gs>
              <a:gs pos="50000">
                <a:srgbClr val="333399">
                  <a:shade val="67500"/>
                  <a:satMod val="115000"/>
                </a:srgbClr>
              </a:gs>
              <a:gs pos="100000">
                <a:srgbClr val="333399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Development</a:t>
            </a:r>
            <a:endParaRPr lang="ko-KR" altLang="en-US" sz="1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3306" y="1643050"/>
            <a:ext cx="2194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Ring plastic protector</a:t>
            </a:r>
            <a:endParaRPr lang="ko-KR" altLang="en-US" sz="16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65350" y="1643050"/>
            <a:ext cx="1664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Smart protector</a:t>
            </a:r>
            <a:endParaRPr lang="ko-KR" altLang="en-US" sz="16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3085" name="Picture 13" descr="https://i.ytimg.com/vi/ZNTFZ4cYEqo/maxresdefaul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54" y="2069425"/>
            <a:ext cx="2439653" cy="17778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오른쪽 화살표 28"/>
          <p:cNvSpPr/>
          <p:nvPr/>
        </p:nvSpPr>
        <p:spPr>
          <a:xfrm>
            <a:off x="5868144" y="2778363"/>
            <a:ext cx="329167" cy="42360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0" name="오른쪽 화살표 19"/>
          <p:cNvSpPr/>
          <p:nvPr/>
        </p:nvSpPr>
        <p:spPr>
          <a:xfrm>
            <a:off x="3000364" y="2746570"/>
            <a:ext cx="329167" cy="42360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4071942"/>
            <a:ext cx="1812979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2071678"/>
            <a:ext cx="2294905" cy="1857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Box 35"/>
          <p:cNvSpPr txBox="1"/>
          <p:nvPr/>
        </p:nvSpPr>
        <p:spPr>
          <a:xfrm>
            <a:off x="1000100" y="1643050"/>
            <a:ext cx="139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No protector</a:t>
            </a:r>
            <a:endParaRPr lang="ko-KR" altLang="en-US" sz="16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28662" y="5621553"/>
            <a:ext cx="1785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Home made gadget</a:t>
            </a:r>
            <a:endParaRPr lang="ko-KR" altLang="en-US" sz="12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2000240"/>
            <a:ext cx="2461345" cy="18785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11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86116" y="5672266"/>
            <a:ext cx="15001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Alexis</a:t>
            </a:r>
          </a:p>
          <a:p>
            <a:pPr algn="ctr"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Applied Medical</a:t>
            </a:r>
          </a:p>
          <a:p>
            <a:pPr algn="ctr"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(USA)</a:t>
            </a:r>
            <a:endParaRPr lang="ko-KR" altLang="en-US" sz="1200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86314" y="5643578"/>
            <a:ext cx="15001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Surgisleeve</a:t>
            </a:r>
            <a:endParaRPr lang="en-US" altLang="ko-KR" sz="12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Medtronic</a:t>
            </a:r>
          </a:p>
          <a:p>
            <a:pPr algn="ctr"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(USA)</a:t>
            </a:r>
            <a:endParaRPr lang="ko-KR" altLang="en-US" sz="1200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170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571480"/>
            <a:ext cx="4499622" cy="984885"/>
          </a:xfrm>
          <a:prstGeom prst="rect">
            <a:avLst/>
          </a:prstGeom>
        </p:spPr>
        <p:txBody>
          <a:bodyPr vert="horz"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b="1" dirty="0" smtClean="0">
                <a:latin typeface="Arial" pitchFamily="34" charset="0"/>
                <a:cs typeface="Arial" pitchFamily="34" charset="0"/>
              </a:rPr>
              <a:t>S-protector</a:t>
            </a:r>
          </a:p>
          <a:p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(Surgical wound protector for </a:t>
            </a:r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thyroidectomy</a:t>
            </a:r>
            <a:r>
              <a:rPr lang="en-US" altLang="ko-KR" sz="1600" b="1" dirty="0" smtClean="0">
                <a:latin typeface="Arial" pitchFamily="34" charset="0"/>
                <a:cs typeface="Arial" pitchFamily="34" charset="0"/>
              </a:rPr>
              <a:t>)</a:t>
            </a:r>
            <a:endParaRPr lang="ko-KR" altLang="en-US" sz="1600" b="1" dirty="0" err="1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그룹 25"/>
          <p:cNvGrpSpPr/>
          <p:nvPr/>
        </p:nvGrpSpPr>
        <p:grpSpPr>
          <a:xfrm>
            <a:off x="1417525" y="1686515"/>
            <a:ext cx="4011731" cy="3957063"/>
            <a:chOff x="2290003" y="991761"/>
            <a:chExt cx="5451876" cy="4679623"/>
          </a:xfrm>
        </p:grpSpPr>
        <p:pic>
          <p:nvPicPr>
            <p:cNvPr id="1029" name="Picture 5" descr="C:\Users\user\Pictures\사진3-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003" y="1484784"/>
              <a:ext cx="4583467" cy="403244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직선 화살표 연결선 4"/>
            <p:cNvCxnSpPr/>
            <p:nvPr/>
          </p:nvCxnSpPr>
          <p:spPr>
            <a:xfrm rot="16200000" flipH="1">
              <a:off x="4932829" y="5209645"/>
              <a:ext cx="829844" cy="9363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오른쪽 화살표 16"/>
            <p:cNvSpPr/>
            <p:nvPr/>
          </p:nvSpPr>
          <p:spPr>
            <a:xfrm rot="16200000">
              <a:off x="4306571" y="1037691"/>
              <a:ext cx="405626" cy="31376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66267" y="1024255"/>
              <a:ext cx="1152128" cy="276999"/>
            </a:xfrm>
            <a:prstGeom prst="rect">
              <a:avLst/>
            </a:prstGeom>
          </p:spPr>
          <p:txBody>
            <a:bodyPr vert="horz" wrap="square" rtlCol="0" anchor="t">
              <a:spAutoFit/>
            </a:bodyPr>
            <a:lstStyle/>
            <a:p>
              <a:r>
                <a:rPr lang="en-US" altLang="ko-KR" sz="1200" dirty="0" smtClean="0">
                  <a:latin typeface="Arial" pitchFamily="34" charset="0"/>
                  <a:cs typeface="Arial" pitchFamily="34" charset="0"/>
                </a:rPr>
                <a:t>Head side</a:t>
              </a:r>
              <a:endParaRPr lang="ko-KR" altLang="en-US" sz="1200" dirty="0" err="1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" name="직선 화살표 연결선 23"/>
            <p:cNvCxnSpPr/>
            <p:nvPr/>
          </p:nvCxnSpPr>
          <p:spPr>
            <a:xfrm flipV="1">
              <a:off x="5575110" y="1573396"/>
              <a:ext cx="366569" cy="35508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941678" y="1224726"/>
              <a:ext cx="1800201" cy="509567"/>
            </a:xfrm>
            <a:prstGeom prst="rect">
              <a:avLst/>
            </a:prstGeom>
          </p:spPr>
          <p:txBody>
            <a:bodyPr vert="horz" wrap="square" rtlCol="0" anchor="t">
              <a:spAutoFit/>
            </a:bodyPr>
            <a:lstStyle/>
            <a:p>
              <a:r>
                <a:rPr lang="en-US" altLang="ko-KR" sz="1100" dirty="0" smtClean="0">
                  <a:latin typeface="Arial" pitchFamily="34" charset="0"/>
                  <a:cs typeface="Arial" pitchFamily="34" charset="0"/>
                </a:rPr>
                <a:t>Curved shape to fit to the neck</a:t>
              </a:r>
              <a:endParaRPr lang="ko-KR" altLang="en-US" sz="1100" dirty="0" err="1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원호 30"/>
            <p:cNvSpPr/>
            <p:nvPr/>
          </p:nvSpPr>
          <p:spPr>
            <a:xfrm rot="18940107">
              <a:off x="2993810" y="1576301"/>
              <a:ext cx="3197464" cy="2966148"/>
            </a:xfrm>
            <a:prstGeom prst="arc">
              <a:avLst/>
            </a:prstGeom>
            <a:noFill/>
            <a:ln w="12700">
              <a:solidFill>
                <a:srgbClr val="FFFF00"/>
              </a:solidFill>
              <a:prstDash val="dash"/>
              <a:headEnd type="arrow" w="med" len="med"/>
              <a:tailEnd type="arrow" w="med" len="med"/>
            </a:ln>
            <a:effectLst/>
            <a:scene3d>
              <a:camera prst="orthographicFront" fov="0">
                <a:rot lat="0" lon="0" rev="0"/>
              </a:camera>
              <a:lightRig rig="soft" dir="t">
                <a:rot lat="0" lon="0" rev="19200000"/>
              </a:lightRig>
            </a:scene3d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5" name="직선 화살표 연결선 34"/>
          <p:cNvCxnSpPr/>
          <p:nvPr/>
        </p:nvCxnSpPr>
        <p:spPr>
          <a:xfrm rot="5400000">
            <a:off x="1857356" y="4429132"/>
            <a:ext cx="1000132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1856886"/>
              </p:ext>
            </p:extLst>
          </p:nvPr>
        </p:nvGraphicFramePr>
        <p:xfrm>
          <a:off x="5786446" y="3571876"/>
          <a:ext cx="2571768" cy="1988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16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1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 size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XX-small*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 ~ 2 cm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X-small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 ~ 3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Small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3 ~ 5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Medium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5 ~ 7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Large*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7 ~ 10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12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28992" y="5643578"/>
            <a:ext cx="2000264" cy="492443"/>
          </a:xfrm>
          <a:prstGeom prst="rect">
            <a:avLst/>
          </a:prstGeom>
        </p:spPr>
        <p:txBody>
          <a:bodyPr vert="horz" wrap="square" rtlCol="0" anchor="t">
            <a:spAutoFit/>
          </a:bodyPr>
          <a:lstStyle/>
          <a:p>
            <a:r>
              <a:rPr lang="en-US" altLang="ko-KR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Frame</a:t>
            </a:r>
            <a:r>
              <a:rPr lang="en-US" altLang="ko-KR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r>
              <a:rPr lang="en-US" altLang="ko-KR" sz="11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(Material: </a:t>
            </a:r>
            <a:r>
              <a:rPr lang="en-US" altLang="ko-KR" sz="1100" dirty="0" smtClean="0">
                <a:latin typeface="Arial" pitchFamily="34" charset="0"/>
                <a:cs typeface="Arial" pitchFamily="34" charset="0"/>
              </a:rPr>
              <a:t>Polypropylene</a:t>
            </a:r>
            <a:r>
              <a:rPr lang="en-US" altLang="ko-KR" sz="11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   </a:t>
            </a:r>
            <a:endParaRPr lang="ko-KR" altLang="en-US" sz="1100" dirty="0" err="1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8662" y="5286388"/>
            <a:ext cx="2500329" cy="815608"/>
          </a:xfrm>
          <a:prstGeom prst="rect">
            <a:avLst/>
          </a:prstGeom>
        </p:spPr>
        <p:txBody>
          <a:bodyPr vert="horz" wrap="square" rtlCol="0" anchor="t">
            <a:spAutoFit/>
          </a:bodyPr>
          <a:lstStyle/>
          <a:p>
            <a:r>
              <a:rPr lang="en-US" altLang="ko-KR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Protector</a:t>
            </a:r>
          </a:p>
          <a:p>
            <a:r>
              <a:rPr lang="en-US" altLang="ko-KR" sz="1100" dirty="0" smtClean="0">
                <a:latin typeface="Arial" pitchFamily="34" charset="0"/>
                <a:cs typeface="Arial" pitchFamily="34" charset="0"/>
              </a:rPr>
              <a:t>(Material: Silicon)</a:t>
            </a:r>
          </a:p>
          <a:p>
            <a:r>
              <a:rPr lang="en-US" altLang="ko-KR" sz="1100" dirty="0" smtClean="0">
                <a:latin typeface="Arial" pitchFamily="34" charset="0"/>
                <a:cs typeface="Arial" pitchFamily="34" charset="0"/>
              </a:rPr>
              <a:t>Protect the skin edge and retract  </a:t>
            </a:r>
          </a:p>
          <a:p>
            <a:r>
              <a:rPr lang="en-US" altLang="ko-KR" sz="1100" dirty="0" smtClean="0">
                <a:latin typeface="Arial" pitchFamily="34" charset="0"/>
                <a:cs typeface="Arial" pitchFamily="34" charset="0"/>
              </a:rPr>
              <a:t>the surgical cavity</a:t>
            </a:r>
            <a:endParaRPr lang="ko-KR" altLang="en-US" sz="1100" dirty="0" err="1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7" y="1606384"/>
            <a:ext cx="2571768" cy="180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5715008" y="5643578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*XX-small size  will be commercialized</a:t>
            </a:r>
          </a:p>
          <a:p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in April 2018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91680" y="1988840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Why S-protector is better than competing products?</a:t>
            </a:r>
            <a:endParaRPr lang="ko-KR" altLang="en-US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13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4329765"/>
              </p:ext>
            </p:extLst>
          </p:nvPr>
        </p:nvGraphicFramePr>
        <p:xfrm>
          <a:off x="611562" y="1268760"/>
          <a:ext cx="8243217" cy="43282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174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727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86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69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Establishment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name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Country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Product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No.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of approvals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69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Applied Medical Australia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Australia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Ring(Wound Protector), Drape Retention,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Internal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3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69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Applied Medical Distribution Center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USA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Ring(Wound Protector), Drape Retention,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Internal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14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69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Applied Medical Europe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Netherlands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Ring(Wound Protector), Drape Retention,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Internal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4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69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Applied Medical Resources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Corp.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USA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Ring(Wound Protector), Drape Retention,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Internal</a:t>
                      </a:r>
                      <a:endParaRPr lang="ko-KR" altLang="en-US" sz="1100" dirty="0" smtClean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5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69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Applied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Medical Resources Corporation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USA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Ring(Wound Protector), Drape Retention,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Internal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4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771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Changzhou </a:t>
                      </a:r>
                      <a:r>
                        <a:rPr lang="en-US" altLang="ko-KR" sz="1100" dirty="0" err="1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Ankang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Medical Instruments Co.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China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Disposable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Wound Protector(4 items)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1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688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Covidien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USA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SurgiSleeve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100" baseline="300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TM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Wound Protector, Drape, Surgical</a:t>
                      </a:r>
                    </a:p>
                    <a:p>
                      <a:pPr latinLnBrk="1"/>
                      <a:r>
                        <a:rPr lang="en-US" altLang="ko-KR" sz="1100" dirty="0" err="1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SurgiSleeve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100" baseline="300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TM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Extra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Small Wound Protector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6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771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Covidien LLC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USA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SurgiSleeve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100" baseline="300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TM 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Wound Protector - Laparoscope, General &amp; Plastic Surgery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4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69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Isomedix</a:t>
                      </a:r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Operations, </a:t>
                      </a:r>
                      <a:r>
                        <a:rPr lang="en-US" altLang="ko-KR" sz="1100" dirty="0" err="1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Inc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Canada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Ring(Wound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Protector), Drape Retention, Internal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1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771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Jiangsu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JDC Medical Devices Co. Ltd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China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Wound</a:t>
                      </a:r>
                      <a:r>
                        <a:rPr lang="en-US" altLang="ko-KR" sz="1100" baseline="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 Protector, Ring(Wound Protector), Drape Retention, Internal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Arial" pitchFamily="34" charset="0"/>
                          <a:ea typeface="맑은 고딕" panose="020B0503020000020004" pitchFamily="50" charset="-127"/>
                          <a:cs typeface="Arial" pitchFamily="34" charset="0"/>
                        </a:rPr>
                        <a:t>1</a:t>
                      </a:r>
                      <a:endParaRPr lang="ko-KR" altLang="en-US" sz="1100" dirty="0">
                        <a:latin typeface="Arial" pitchFamily="34" charset="0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1560" y="5754742"/>
            <a:ext cx="7992888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43 </a:t>
            </a:r>
            <a:r>
              <a:rPr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products were approved by FDA(Regulation </a:t>
            </a:r>
            <a:r>
              <a:rPr lang="en-US" altLang="ko-KR" sz="1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No.: 878.4370</a:t>
            </a:r>
            <a:r>
              <a:rPr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) </a:t>
            </a:r>
            <a:endParaRPr lang="ko-KR" altLang="en-US" sz="16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79664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Competing product list </a:t>
            </a:r>
            <a:endParaRPr lang="ko-KR" altLang="en-US" sz="2000" b="1" dirty="0" smtClean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2910" y="3857628"/>
            <a:ext cx="8215370" cy="1000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42910" y="1714488"/>
            <a:ext cx="8215370" cy="642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14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479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4" descr="http://www.medtronic.com/content/dam/covidien/library/us/en/product/trocars-and-access-instruments/surgisleeve-wound-protector-with-retraction-rings-gall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56" y="3140968"/>
            <a:ext cx="1851913" cy="14028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img.medicalexpo.es/images_me/photo-g/74928-69550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897" y="1774651"/>
            <a:ext cx="1280643" cy="12223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오른쪽 화살표 26"/>
          <p:cNvSpPr/>
          <p:nvPr/>
        </p:nvSpPr>
        <p:spPr>
          <a:xfrm>
            <a:off x="4656280" y="3200052"/>
            <a:ext cx="1139856" cy="877020"/>
          </a:xfrm>
          <a:prstGeom prst="rightArrow">
            <a:avLst/>
          </a:prstGeom>
          <a:solidFill>
            <a:srgbClr val="333399"/>
          </a:solidFill>
          <a:ln>
            <a:solidFill>
              <a:schemeClr val="accent3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Improved</a:t>
            </a:r>
            <a:endParaRPr lang="ko-KR" altLang="en-US" sz="1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616" y="908720"/>
            <a:ext cx="3540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Competing products</a:t>
            </a:r>
          </a:p>
          <a:p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(Ring plastic protectors)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56176" y="1084674"/>
            <a:ext cx="1574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S-protector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6" name="Picture 5" descr="C:\Users\user\Pictures\사진3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00808"/>
            <a:ext cx="2456130" cy="21240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6156176" y="4149080"/>
            <a:ext cx="2096090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Brand: S-protector</a:t>
            </a:r>
          </a:p>
          <a:p>
            <a:pPr>
              <a:lnSpc>
                <a:spcPct val="120000"/>
              </a:lnSpc>
            </a:pPr>
            <a:r>
              <a:rPr lang="en-US" altLang="ko-KR" sz="1200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Wecan</a:t>
            </a: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Medicare, Korea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innovator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74660" y="3356992"/>
            <a:ext cx="216934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Brand: </a:t>
            </a:r>
            <a:r>
              <a:rPr lang="en-US" altLang="ko-KR" sz="12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SurgiSleeve</a:t>
            </a:r>
            <a:endParaRPr lang="en-US" altLang="ko-KR" sz="12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Covidien/Medtronic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2nd market leader with modified products</a:t>
            </a:r>
            <a:endParaRPr lang="ko-KR" altLang="en-US" sz="1200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74660" y="1916832"/>
            <a:ext cx="200166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Brand: Alexis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Applied Medical, USA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1st developer and market leader</a:t>
            </a:r>
            <a:endParaRPr lang="ko-KR" altLang="en-US" sz="1200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4660" y="5013176"/>
            <a:ext cx="2001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Similar products</a:t>
            </a:r>
          </a:p>
          <a:p>
            <a:r>
              <a:rPr lang="en-US" altLang="ko-KR" sz="1200" b="1" dirty="0" smtClean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(Canada, China, </a:t>
            </a:r>
            <a:r>
              <a:rPr lang="en-US" altLang="ko-KR" sz="1200" b="1" dirty="0" err="1" smtClean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e.t.c</a:t>
            </a:r>
            <a:r>
              <a:rPr lang="en-US" altLang="ko-KR" sz="1200" b="1" dirty="0" smtClean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.)</a:t>
            </a:r>
            <a:endParaRPr lang="ko-KR" altLang="en-US" sz="1200" b="1" dirty="0" smtClean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4644008" y="1867172"/>
            <a:ext cx="0" cy="3577511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100" name="Picture 4" descr="Image result for alexis surgical wound prot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80" y="4758893"/>
            <a:ext cx="1356463" cy="1062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5013176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- Patent granted</a:t>
            </a:r>
          </a:p>
          <a:p>
            <a:r>
              <a:rPr lang="en-US" altLang="ko-KR" sz="1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- </a:t>
            </a:r>
            <a:r>
              <a:rPr lang="en-US" altLang="ko-KR" sz="14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PCT</a:t>
            </a:r>
            <a:r>
              <a:rPr lang="en-US" altLang="ko-KR" sz="1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submitted</a:t>
            </a:r>
            <a:endParaRPr lang="ko-KR" altLang="en-US" sz="14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15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71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3008" y="620688"/>
            <a:ext cx="325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Improvement-1</a:t>
            </a:r>
            <a:endParaRPr lang="ko-KR" altLang="en-US" sz="1800" dirty="0" smtClean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21210582"/>
              </p:ext>
            </p:extLst>
          </p:nvPr>
        </p:nvGraphicFramePr>
        <p:xfrm>
          <a:off x="778120" y="1637903"/>
          <a:ext cx="3721872" cy="19482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218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37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Ring</a:t>
                      </a:r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wound protector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8484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When</a:t>
                      </a:r>
                      <a:r>
                        <a:rPr lang="en-US" altLang="ko-KR" sz="12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inserted/removed, the skin is pulled and rigid 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ring causes a damage on the skin edge of incision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[Setup]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1) Insert the green distal ring into the incision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endParaRPr lang="en-US" altLang="ko-KR" sz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2) Grasp the white proximal ring and roll it in/out until the incision is retracted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dirty="0" smtClean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08" y="3717032"/>
            <a:ext cx="3686984" cy="251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2"/>
            <a:ext cx="3628463" cy="249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8123006"/>
              </p:ext>
            </p:extLst>
          </p:nvPr>
        </p:nvGraphicFramePr>
        <p:xfrm>
          <a:off x="4932278" y="1637903"/>
          <a:ext cx="3628225" cy="18940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282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013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S-protector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92685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A silicon</a:t>
                      </a:r>
                      <a:r>
                        <a:rPr lang="en-US" altLang="ko-KR" sz="12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ring is smoothly inserted and removed without touching the incision</a:t>
                      </a:r>
                      <a:endParaRPr lang="en-US" altLang="ko-KR" sz="1200" dirty="0" smtClean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dirty="0" smtClean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[Setup] : Faster and easier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1) Combine</a:t>
                      </a:r>
                      <a:r>
                        <a:rPr lang="en-US" altLang="ko-KR" sz="12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the flexible silicon protector with the 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white plastic frame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2) Flip the inside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ring out and push it into incision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7584" y="1052736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Safer setup and removal</a:t>
            </a:r>
            <a:endParaRPr lang="ko-KR" altLang="en-US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29190" y="5857892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Restoring force</a:t>
            </a:r>
            <a:endParaRPr lang="ko-KR" altLang="en-US" sz="16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16" y="5876528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Elastic</a:t>
            </a:r>
            <a:endParaRPr lang="ko-KR" altLang="en-US" sz="16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16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363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3" y="1084094"/>
            <a:ext cx="7732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More efficient surgery</a:t>
            </a:r>
            <a:endParaRPr lang="ko-KR" altLang="en-US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3512392" cy="216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직선 화살표 연결선 5"/>
          <p:cNvCxnSpPr/>
          <p:nvPr/>
        </p:nvCxnSpPr>
        <p:spPr>
          <a:xfrm flipH="1">
            <a:off x="1691680" y="3501008"/>
            <a:ext cx="720080" cy="936104"/>
          </a:xfrm>
          <a:prstGeom prst="straightConnector1">
            <a:avLst/>
          </a:prstGeom>
          <a:ln>
            <a:solidFill>
              <a:srgbClr val="FF99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3131840" y="2780928"/>
            <a:ext cx="696137" cy="1656184"/>
          </a:xfrm>
          <a:prstGeom prst="straightConnector1">
            <a:avLst/>
          </a:prstGeom>
          <a:ln>
            <a:solidFill>
              <a:srgbClr val="FF99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27584" y="4437112"/>
            <a:ext cx="2304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Thick plastic ring</a:t>
            </a:r>
            <a:endParaRPr lang="ko-KR" altLang="en-US" sz="1400" dirty="0" smtClean="0">
              <a:solidFill>
                <a:srgbClr val="0000FF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09863" y="4437112"/>
            <a:ext cx="1678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Thin plastic frame</a:t>
            </a:r>
            <a:endParaRPr lang="ko-KR" altLang="en-US" sz="1400" dirty="0" smtClean="0">
              <a:solidFill>
                <a:srgbClr val="0000FF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60232" y="4437112"/>
            <a:ext cx="230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Flexible and expandable space</a:t>
            </a:r>
            <a:endParaRPr lang="ko-KR" altLang="en-US" sz="1400" dirty="0" smtClean="0">
              <a:solidFill>
                <a:srgbClr val="0000FF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40476" y="4437112"/>
            <a:ext cx="2325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Inflexible and limited space</a:t>
            </a:r>
            <a:endParaRPr lang="ko-KR" altLang="en-US" sz="1400" dirty="0" smtClean="0">
              <a:solidFill>
                <a:srgbClr val="0000FF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3008" y="620688"/>
            <a:ext cx="325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Improvement-2</a:t>
            </a:r>
            <a:endParaRPr lang="ko-KR" altLang="en-US" sz="1800" dirty="0" smtClean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7584" y="4891463"/>
            <a:ext cx="38862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thick and rigid ring disturbs the use of surgical devices</a:t>
            </a:r>
          </a:p>
          <a:p>
            <a:endParaRPr lang="en-US" altLang="ko-KR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surgical space is not extended even by retractors</a:t>
            </a:r>
            <a:endParaRPr lang="ko-KR" altLang="en-US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4047" y="4907340"/>
            <a:ext cx="38862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thin plastic frame does not disturb the use of surgical devices </a:t>
            </a:r>
          </a:p>
          <a:p>
            <a:endParaRPr lang="en-US" altLang="ko-KR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surgical space can be flexibly extended by retractors</a:t>
            </a:r>
            <a:endParaRPr lang="ko-KR" altLang="en-US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17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000240"/>
            <a:ext cx="328614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직선 화살표 연결선 23"/>
          <p:cNvCxnSpPr/>
          <p:nvPr/>
        </p:nvCxnSpPr>
        <p:spPr>
          <a:xfrm rot="5400000">
            <a:off x="5656884" y="3806914"/>
            <a:ext cx="650351" cy="466030"/>
          </a:xfrm>
          <a:prstGeom prst="straightConnector1">
            <a:avLst/>
          </a:prstGeom>
          <a:ln>
            <a:solidFill>
              <a:srgbClr val="FF99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rot="16200000" flipH="1">
            <a:off x="6722590" y="3707302"/>
            <a:ext cx="936594" cy="522866"/>
          </a:xfrm>
          <a:prstGeom prst="straightConnector1">
            <a:avLst/>
          </a:prstGeom>
          <a:ln>
            <a:solidFill>
              <a:srgbClr val="FF99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118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980728"/>
            <a:ext cx="597666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Arial" pitchFamily="34" charset="0"/>
                <a:cs typeface="Arial" pitchFamily="34" charset="0"/>
              </a:rPr>
              <a:t>Efficacy of S-protector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1844824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altLang="ko-KR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Prevents stray burns</a:t>
            </a:r>
          </a:p>
          <a:p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 Prevents stray energy burns caused by energy device </a:t>
            </a:r>
          </a:p>
          <a:p>
            <a:endParaRPr lang="en-US" altLang="ko-KR" sz="18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altLang="ko-KR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Reduces the localized tension on the skin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Protects the skin edge and reduces localized tension caused by 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metal retractors  </a:t>
            </a:r>
          </a:p>
          <a:p>
            <a:endParaRPr lang="en-US" altLang="ko-KR" sz="1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altLang="ko-KR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Provides flexible space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Retracts skin gently and provides flexible(round or oval) space for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more efficient surgery</a:t>
            </a:r>
          </a:p>
          <a:p>
            <a:endParaRPr lang="en-US" altLang="ko-KR" sz="1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altLang="ko-KR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Improves surgical results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Reduces the pain after surgery, results in less scarring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   Staves off the contamination of microbial or tumor cell</a:t>
            </a:r>
            <a:endParaRPr lang="ko-KR" alt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18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19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19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85786" y="1571612"/>
            <a:ext cx="7572428" cy="2714644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tIns="108000" rtlCol="0" anchor="t"/>
          <a:lstStyle/>
          <a:p>
            <a:pPr>
              <a:lnSpc>
                <a:spcPct val="120000"/>
              </a:lnSpc>
            </a:pP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714356"/>
            <a:ext cx="664373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Usability Test in Korea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5" name="Picture 4" descr="http://www.ecomedia.co.kr/news/data/20140527/p1065577177166641_7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572008"/>
            <a:ext cx="2214578" cy="1588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48131" name="Picture 3" descr="C:\Users\james kim\Pictures\분당서울대병원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6082" y="4572008"/>
            <a:ext cx="2643206" cy="1585923"/>
          </a:xfrm>
          <a:prstGeom prst="rect">
            <a:avLst/>
          </a:prstGeom>
          <a:noFill/>
        </p:spPr>
      </p:pic>
      <p:pic>
        <p:nvPicPr>
          <p:cNvPr id="48133" name="Picture 5" descr="세브란스 병원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572008"/>
            <a:ext cx="2786082" cy="156664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000100" y="1785926"/>
            <a:ext cx="714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20 Endocrine surgeons in 17 major hospitals evaluated the usability(June, 2016); </a:t>
            </a:r>
          </a:p>
          <a:p>
            <a:r>
              <a:rPr lang="en-US" altLang="ko-KR" sz="2000" i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100% said ‘better than ring plastic protectors’</a:t>
            </a:r>
          </a:p>
          <a:p>
            <a:r>
              <a:rPr lang="en-US" altLang="ko-KR" sz="2000" i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100% said ‘efficient to reduce surgical scarring’</a:t>
            </a:r>
          </a:p>
          <a:p>
            <a:r>
              <a:rPr lang="en-US" altLang="ko-KR" sz="2000" i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75% said ‘saves the operation time’</a:t>
            </a:r>
          </a:p>
          <a:p>
            <a:r>
              <a:rPr lang="en-US" altLang="ko-KR" sz="2000" i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75% said ‘reduces the pain after surgery’</a:t>
            </a:r>
          </a:p>
          <a:p>
            <a:r>
              <a:rPr lang="en-US" altLang="ko-KR" sz="2000" i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70% said ‘helps reduce surgical assistants’</a:t>
            </a:r>
            <a:endParaRPr lang="ko-KR" altLang="en-US" sz="2000" i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3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285992"/>
            <a:ext cx="3143538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643182"/>
            <a:ext cx="1321991" cy="1285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4143380"/>
            <a:ext cx="1432332" cy="13641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714348" y="5572140"/>
            <a:ext cx="4929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Different sizes of ring, height, length, width of holder,</a:t>
            </a:r>
          </a:p>
          <a:p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hardness of silicon itself can make various shapes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224" y="857232"/>
            <a:ext cx="478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Product diversification</a:t>
            </a:r>
            <a:endParaRPr lang="ko-KR" altLang="en-US" sz="28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71802" y="2487035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rgbClr val="FFFF00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Elastic</a:t>
            </a:r>
          </a:p>
          <a:p>
            <a:pPr algn="r"/>
            <a:r>
              <a:rPr lang="en-US" altLang="ko-KR" sz="1600" dirty="0" smtClean="0">
                <a:solidFill>
                  <a:srgbClr val="FFFF00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holder</a:t>
            </a:r>
            <a:endParaRPr lang="ko-KR" altLang="en-US" sz="1600" dirty="0" smtClean="0">
              <a:solidFill>
                <a:srgbClr val="FFFF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71736" y="4947834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rgbClr val="FFFF00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Supporting ring</a:t>
            </a:r>
            <a:endParaRPr lang="ko-KR" altLang="en-US" sz="1600" dirty="0" smtClean="0">
              <a:solidFill>
                <a:srgbClr val="FFFF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4414" y="157161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Core value is the design of protector by utilizing the property of silicon </a:t>
            </a:r>
            <a:endParaRPr lang="ko-KR" altLang="en-US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2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20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2571744"/>
            <a:ext cx="1571636" cy="1357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4071942"/>
            <a:ext cx="2000264" cy="1929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7818" y="1643050"/>
            <a:ext cx="1000132" cy="830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72330" y="1214422"/>
            <a:ext cx="1143008" cy="1231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14348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1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T01C</a:t>
                      </a:r>
                      <a:endParaRPr lang="ko-KR" altLang="en-US" sz="1400" b="1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XXS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1~2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71538" y="752758"/>
            <a:ext cx="607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S-Protector for thyroid surgery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21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2" descr="C:\Users\james kim\Documents\에스 프로텍터\제품 관련 자료\제품사진\SP-T01B 사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928802"/>
            <a:ext cx="2214578" cy="2197801"/>
          </a:xfrm>
          <a:prstGeom prst="rect">
            <a:avLst/>
          </a:prstGeom>
          <a:noFill/>
        </p:spPr>
      </p:pic>
      <p:pic>
        <p:nvPicPr>
          <p:cNvPr id="2050" name="Picture 2" descr="C:\Users\james kim\Documents\에스 프로텍터\제품 관련 자료\제품사진\갑상선 제품사진\SP-T01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928802"/>
            <a:ext cx="2143140" cy="2181310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928802"/>
            <a:ext cx="2214737" cy="2216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3500430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1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T01B</a:t>
                      </a:r>
                      <a:endParaRPr lang="ko-KR" altLang="en-US" sz="1400" b="1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XS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2~3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6357950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1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T01A</a:t>
                      </a:r>
                      <a:endParaRPr lang="ko-KR" altLang="en-US" sz="1400" b="1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3~5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13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22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C:\Users\james kim\Documents\에스 프로텍터\제품 관련 자료\제품사진\SP-T01-신이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500174"/>
            <a:ext cx="2653080" cy="2571816"/>
          </a:xfrm>
          <a:prstGeom prst="rect">
            <a:avLst/>
          </a:prstGeom>
          <a:noFill/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500166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1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</a:t>
                      </a:r>
                      <a:endParaRPr lang="ko-KR" altLang="en-US" sz="1400" b="1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5~7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7" name="Picture 2" descr="C:\Users\james kim\Documents\에스 프로텍터\제품 관련 자료\제품사진\SP-T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500174"/>
            <a:ext cx="2944873" cy="2571768"/>
          </a:xfrm>
          <a:prstGeom prst="rect">
            <a:avLst/>
          </a:prstGeom>
          <a:noFill/>
        </p:spPr>
      </p:pic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572132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1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T02</a:t>
                      </a:r>
                      <a:endParaRPr lang="ko-KR" altLang="en-US" sz="1400" b="1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7~10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13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357298"/>
            <a:ext cx="788160" cy="91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357298"/>
            <a:ext cx="1119387" cy="114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1357298"/>
            <a:ext cx="1502540" cy="128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1" y="3143248"/>
            <a:ext cx="2071702" cy="1927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3143248"/>
            <a:ext cx="1721813" cy="146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354948" y="2530801"/>
            <a:ext cx="857256" cy="285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Silicon-B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57422" y="2643182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Silicon-C1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9058" y="2786058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Silicon-D1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0166" y="4714884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Silicon-E1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71868" y="5286388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Silicon-F1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8662" y="571480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S-protector for general surgery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1142984"/>
            <a:ext cx="1913618" cy="16533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2133" y="3005460"/>
            <a:ext cx="2791354" cy="26919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23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753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0827156"/>
              </p:ext>
            </p:extLst>
          </p:nvPr>
        </p:nvGraphicFramePr>
        <p:xfrm>
          <a:off x="1214414" y="1016954"/>
          <a:ext cx="7000926" cy="18288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00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4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4446"/>
                <a:gridCol w="1785950"/>
                <a:gridCol w="1285886"/>
              </a:tblGrid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Product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ode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Recommended incision  size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Development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Approvals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T01C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 ~ 2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XXS</a:t>
                      </a:r>
                      <a:endParaRPr lang="en-US" altLang="ko-KR" sz="1400" dirty="0" smtClean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To be launched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</a:t>
                      </a:r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SP-T01B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 ~ 3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XS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Launched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SP-T01A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3 ~ 5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Launched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SP-T01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5 ~ 7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Launched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T02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7 ~ 10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Launched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2976" y="544184"/>
            <a:ext cx="485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S-protector for Thyroid surgery</a:t>
            </a:r>
            <a:endParaRPr lang="ko-KR" alt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0827156"/>
              </p:ext>
            </p:extLst>
          </p:nvPr>
        </p:nvGraphicFramePr>
        <p:xfrm>
          <a:off x="1214414" y="3503636"/>
          <a:ext cx="7000922" cy="282435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00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4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4446"/>
                <a:gridCol w="1785950"/>
                <a:gridCol w="1285882"/>
              </a:tblGrid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Product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code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Recommended incision  size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Development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Approvals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G01C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 ~ 2</a:t>
                      </a:r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XXS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</a:t>
                      </a:r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SP-G01B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 ~ 3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XS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SP-G01A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3 ~ 5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SP-G01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5 ~ 7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SP-G02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7 ~ 9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</a:t>
                      </a:r>
                      <a:r>
                        <a:rPr lang="en-US" altLang="ko-KR" sz="140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SP-G03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9 ~ 11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SP-G04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11 ~ 13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SP-G05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13 ~ 15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XXXL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Usability testing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CE, FDA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2976" y="3044514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S-protector for General surgery</a:t>
            </a:r>
            <a:endParaRPr lang="ko-KR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Introduction of S-protector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24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1091952" y="1011362"/>
            <a:ext cx="7288195" cy="4937918"/>
            <a:chOff x="820738" y="795339"/>
            <a:chExt cx="7656115" cy="5081934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541" y="1266254"/>
              <a:ext cx="7072312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6"/>
            <p:cNvSpPr/>
            <p:nvPr/>
          </p:nvSpPr>
          <p:spPr bwMode="auto">
            <a:xfrm>
              <a:off x="1044563" y="1135063"/>
              <a:ext cx="7203701" cy="571500"/>
            </a:xfrm>
            <a:prstGeom prst="rect">
              <a:avLst/>
            </a:prstGeom>
            <a:solidFill>
              <a:srgbClr val="4683F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defTabSz="957263">
                <a:spcBef>
                  <a:spcPts val="1200"/>
                </a:spcBef>
                <a:defRPr/>
              </a:pPr>
              <a:r>
                <a:rPr lang="en-US" altLang="ko-KR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  </a:t>
              </a:r>
              <a:r>
                <a:rPr lang="en-US" altLang="ko-KR" sz="2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Content</a:t>
              </a:r>
              <a:endParaRPr lang="ko-KR" alt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HY헤드라인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820738" y="795339"/>
              <a:ext cx="214301" cy="5081934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27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57263">
                <a:defRPr/>
              </a:pPr>
              <a:endParaRPr lang="ko-KR" altLang="en-US"/>
            </a:p>
          </p:txBody>
        </p:sp>
      </p:grp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179637" y="2204864"/>
            <a:ext cx="474981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200000"/>
              </a:lnSpc>
            </a:pPr>
            <a:r>
              <a:rPr lang="en-US" altLang="ko-KR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1. Introduction of S-protector      </a:t>
            </a:r>
            <a:endParaRPr lang="en-US" altLang="ko-KR" sz="2400" b="1" dirty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2400" b="1" dirty="0" smtClean="0">
                <a:latin typeface="Arial" pitchFamily="34" charset="0"/>
                <a:cs typeface="Arial" pitchFamily="34" charset="0"/>
              </a:rPr>
              <a:t>Patent/Approvals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3. Marketing activities</a:t>
            </a:r>
          </a:p>
        </p:txBody>
      </p:sp>
    </p:spTree>
    <p:extLst>
      <p:ext uri="{BB962C8B-B14F-4D97-AF65-F5344CB8AC3E}">
        <p14:creationId xmlns="" xmlns:p14="http://schemas.microsoft.com/office/powerpoint/2010/main" val="374611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7290" y="2000240"/>
            <a:ext cx="7309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design of S-protector can be easily imitated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so the intellectual protection should be critical</a:t>
            </a:r>
            <a:endParaRPr lang="ko-KR" altLang="en-US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26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085835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Patent was approved on Feb. 2, 2016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PCT(PCT/KR2016/002968) submitted on Mar. 24, 2016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Defense 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patents 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submitted 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to prevent 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imitation</a:t>
            </a:r>
            <a:endParaRPr lang="en-US" altLang="ko-KR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111176"/>
            <a:ext cx="2714644" cy="3837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43" y="2118406"/>
            <a:ext cx="2694472" cy="3810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1187624" y="587589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Patent</a:t>
            </a:r>
            <a:endParaRPr lang="ko-KR" altLang="en-US" b="1" dirty="0" smtClean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Patent/Approvals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27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079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1538" y="1285860"/>
            <a:ext cx="6885408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KGMP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 approved on Apr. 27, 2016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ISO 13485 approved on Jan. 18, 2016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CE certified on Mar. 21, 2017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US FDA registered on July 31, 2017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Japan </a:t>
            </a:r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JAAME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approved on Apr. 9, 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4414" y="642918"/>
            <a:ext cx="2736304" cy="46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Approvals</a:t>
            </a:r>
            <a:endParaRPr lang="ko-KR" altLang="en-US" b="1" dirty="0" smtClean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Patent/Approvals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28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3571876"/>
            <a:ext cx="1768839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1" name="Picture 6" descr="C:\Users\JAMESK~1\AppData\Local\Temp\_AZTMP0_\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71876"/>
            <a:ext cx="1768653" cy="2500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7" descr="C:\Users\james kim\Documents\에스 프로텍터\허가자료\CE\ISO 인증서\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3571876"/>
            <a:ext cx="1768653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3571876"/>
            <a:ext cx="1767327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2613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796642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FDA registration of S-protector</a:t>
            </a:r>
            <a:endParaRPr lang="ko-KR" altLang="en-US" sz="2000" b="1" dirty="0" smtClean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29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060848"/>
            <a:ext cx="5460433" cy="397638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5576" y="1336412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Regulation Number: 878. 4370</a:t>
            </a:r>
          </a:p>
          <a:p>
            <a:r>
              <a:rPr lang="en-US" altLang="ko-KR" sz="16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Registered Establishment Number: 3013734015</a:t>
            </a:r>
            <a:endParaRPr lang="ko-KR" altLang="en-US" sz="16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Patent/Approvals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64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1091952" y="1011362"/>
            <a:ext cx="7288195" cy="4937918"/>
            <a:chOff x="820738" y="795339"/>
            <a:chExt cx="7656115" cy="5081934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541" y="1266254"/>
              <a:ext cx="7072312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6"/>
            <p:cNvSpPr/>
            <p:nvPr/>
          </p:nvSpPr>
          <p:spPr bwMode="auto">
            <a:xfrm>
              <a:off x="1044563" y="1135063"/>
              <a:ext cx="7203701" cy="571500"/>
            </a:xfrm>
            <a:prstGeom prst="rect">
              <a:avLst/>
            </a:prstGeom>
            <a:solidFill>
              <a:srgbClr val="4683F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defTabSz="957263">
                <a:spcBef>
                  <a:spcPts val="1200"/>
                </a:spcBef>
                <a:defRPr/>
              </a:pPr>
              <a:r>
                <a:rPr lang="en-US" altLang="ko-KR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  </a:t>
              </a:r>
              <a:r>
                <a:rPr lang="en-US" altLang="ko-KR" sz="2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  <a:ea typeface="HY헤드라인M" pitchFamily="18" charset="-127"/>
                </a:rPr>
                <a:t>Content</a:t>
              </a:r>
              <a:endParaRPr lang="ko-KR" alt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HY헤드라인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820738" y="795339"/>
              <a:ext cx="214301" cy="5081934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27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57263">
                <a:defRPr/>
              </a:pPr>
              <a:endParaRPr lang="ko-KR" altLang="en-US"/>
            </a:p>
          </p:txBody>
        </p:sp>
      </p:grp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179637" y="2204864"/>
            <a:ext cx="474981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200000"/>
              </a:lnSpc>
            </a:pPr>
            <a:r>
              <a:rPr lang="en-US" altLang="ko-KR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1. Introduction of S-protector      </a:t>
            </a:r>
            <a:endParaRPr lang="en-US" altLang="ko-KR" sz="2400" b="1" dirty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Patent/Approvals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sz="2400" b="1" dirty="0" smtClean="0">
                <a:latin typeface="Arial" pitchFamily="34" charset="0"/>
                <a:cs typeface="Arial" pitchFamily="34" charset="0"/>
              </a:rPr>
              <a:t>3. Marketing activities</a:t>
            </a:r>
          </a:p>
        </p:txBody>
      </p:sp>
    </p:spTree>
    <p:extLst>
      <p:ext uri="{BB962C8B-B14F-4D97-AF65-F5344CB8AC3E}">
        <p14:creationId xmlns="" xmlns:p14="http://schemas.microsoft.com/office/powerpoint/2010/main" val="374611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9592" y="785794"/>
            <a:ext cx="5315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How to develop new values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928662" y="1643050"/>
          <a:ext cx="7429552" cy="29208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14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46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Value</a:t>
                      </a:r>
                      <a:r>
                        <a:rPr lang="en-US" altLang="ko-KR" sz="1800" baseline="0" dirty="0" smtClean="0">
                          <a:latin typeface="Arial" pitchFamily="34" charset="0"/>
                          <a:cs typeface="Arial" pitchFamily="34" charset="0"/>
                        </a:rPr>
                        <a:t> to be developed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How</a:t>
                      </a:r>
                      <a:r>
                        <a:rPr lang="en-US" altLang="ko-KR" sz="1800" baseline="0" dirty="0" smtClean="0">
                          <a:latin typeface="Arial" pitchFamily="34" charset="0"/>
                          <a:cs typeface="Arial" pitchFamily="34" charset="0"/>
                        </a:rPr>
                        <a:t> to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62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Reduce post-surgery </a:t>
                      </a:r>
                      <a:r>
                        <a:rPr lang="en-US" altLang="ko-KR" sz="1800" baseline="0" dirty="0" smtClean="0">
                          <a:latin typeface="Arial" pitchFamily="34" charset="0"/>
                          <a:cs typeface="Arial" pitchFamily="34" charset="0"/>
                        </a:rPr>
                        <a:t>pain, scarring, risk of </a:t>
                      </a:r>
                    </a:p>
                    <a:p>
                      <a:pPr latinLnBrk="1"/>
                      <a:r>
                        <a:rPr lang="en-US" altLang="ko-KR" sz="1800" baseline="0" dirty="0" smtClean="0">
                          <a:latin typeface="Arial" pitchFamily="34" charset="0"/>
                          <a:cs typeface="Arial" pitchFamily="34" charset="0"/>
                        </a:rPr>
                        <a:t>Contamination and stray burns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Clinical trials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534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Save surgical preparation, surgical assistants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Hospital survey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76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Unexplored market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Arial" pitchFamily="34" charset="0"/>
                          <a:cs typeface="Arial" pitchFamily="34" charset="0"/>
                        </a:rPr>
                        <a:t>Seminar,</a:t>
                      </a:r>
                      <a:r>
                        <a:rPr lang="en-US" altLang="ko-KR" sz="1800" baseline="0" dirty="0" smtClean="0">
                          <a:latin typeface="Arial" pitchFamily="34" charset="0"/>
                          <a:cs typeface="Arial" pitchFamily="34" charset="0"/>
                        </a:rPr>
                        <a:t> education,</a:t>
                      </a:r>
                    </a:p>
                    <a:p>
                      <a:pPr latinLnBrk="1"/>
                      <a:r>
                        <a:rPr lang="en-US" altLang="ko-KR" sz="1800" baseline="0" dirty="0" smtClean="0">
                          <a:latin typeface="Arial" pitchFamily="34" charset="0"/>
                          <a:cs typeface="Arial" pitchFamily="34" charset="0"/>
                        </a:rPr>
                        <a:t>Tradeshow/exhibition</a:t>
                      </a:r>
                      <a:endParaRPr lang="ko-KR" alt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31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257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2910" y="500042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AsAES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(Apr., 2016)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71472" y="1285860"/>
            <a:ext cx="8143932" cy="4500594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tIns="108000" rtlCol="0" anchor="t"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- 15</a:t>
            </a:r>
            <a:r>
              <a:rPr lang="en-US" altLang="ko-KR" sz="1600" baseline="30000" dirty="0" smtClean="0">
                <a:latin typeface="맑은 고딕" pitchFamily="50" charset="-127"/>
                <a:ea typeface="맑은 고딕" pitchFamily="50" charset="-127"/>
              </a:rPr>
              <a:t>th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Asian Association of Endocrine Surgeons held in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COEX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Seoul, Korea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- 600 surgeons from 26 countries attended/visited the seminar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Dr. Edwin Kaplan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(A past president of American Association of Endocrine Surgeons)  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visited our booth and highly appreciated S-protector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Introduced S-protector to University of Hong Kong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and 37 other hospitals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32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2" descr="C:\Users\james kim\Documents\에스 프로텍터\전시회자료\아시아내분비외과학회\사진\KakaoTalk_20160408_101150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578" y="3214686"/>
            <a:ext cx="2857488" cy="2428868"/>
          </a:xfrm>
          <a:prstGeom prst="rect">
            <a:avLst/>
          </a:prstGeom>
          <a:noFill/>
        </p:spPr>
      </p:pic>
      <p:pic>
        <p:nvPicPr>
          <p:cNvPr id="13" name="Picture 4" descr="C:\Users\james kim\Documents\에스 프로텍터\전시회자료\아시아내분비외과학회\사진\KakaoTalk_20160408_1011478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214686"/>
            <a:ext cx="2667019" cy="2428892"/>
          </a:xfrm>
          <a:prstGeom prst="rect">
            <a:avLst/>
          </a:prstGeom>
          <a:noFill/>
        </p:spPr>
      </p:pic>
      <p:pic>
        <p:nvPicPr>
          <p:cNvPr id="14" name="Picture 3" descr="C:\Users\james kim\Documents\에스 프로텍터\전시회자료\아시아내분비외과학회\사진\KakaoTalk_20160408_1011486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214686"/>
            <a:ext cx="2610100" cy="24288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3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2910" y="500042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JTA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(Nov., 2016)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71472" y="1285860"/>
            <a:ext cx="8143932" cy="500066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tIns="108000" rtlCol="0" anchor="t"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- 59</a:t>
            </a:r>
            <a:r>
              <a:rPr lang="en-US" altLang="ko-KR" sz="1600" baseline="30000" dirty="0" smtClean="0">
                <a:latin typeface="맑은 고딕" pitchFamily="50" charset="-127"/>
                <a:ea typeface="맑은 고딕" pitchFamily="50" charset="-127"/>
              </a:rPr>
              <a:t>th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Japan Thyroid Association(Nov. 3 ~ 5) held in Tokyo, Japan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As a result, the usability test started at Ito hospital which is the largest hospital in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Thyroid surgery in Japan(Dr.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Wataru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Kitagawa)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Introduced to Noguchi Hospital, Higashi Nagoya National Hospital and others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33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8850" name="Picture 2" descr="C:\Users\james kim\Documents\에스 프로텍터\전시회자료\일본박람회\일본학회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5" y="3036072"/>
            <a:ext cx="2857520" cy="1607355"/>
          </a:xfrm>
          <a:prstGeom prst="rect">
            <a:avLst/>
          </a:prstGeom>
          <a:noFill/>
        </p:spPr>
      </p:pic>
      <p:pic>
        <p:nvPicPr>
          <p:cNvPr id="78851" name="Picture 3" descr="C:\Users\james kim\Documents\에스 프로텍터\전시회자료\일본박람회\일본학회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6148" y="3056570"/>
            <a:ext cx="2794020" cy="1571636"/>
          </a:xfrm>
          <a:prstGeom prst="rect">
            <a:avLst/>
          </a:prstGeom>
          <a:noFill/>
        </p:spPr>
      </p:pic>
      <p:pic>
        <p:nvPicPr>
          <p:cNvPr id="78852" name="Picture 4" descr="C:\Users\james kim\Documents\에스 프로텍터\전시회자료\일본박람회\일본학회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643446"/>
            <a:ext cx="2714644" cy="1526987"/>
          </a:xfrm>
          <a:prstGeom prst="rect">
            <a:avLst/>
          </a:prstGeom>
          <a:noFill/>
        </p:spPr>
      </p:pic>
      <p:pic>
        <p:nvPicPr>
          <p:cNvPr id="78853" name="Picture 5" descr="C:\Users\james kim\Documents\에스 프로텍터\전시회자료\일본박람회\일본학회-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3056570"/>
            <a:ext cx="2714612" cy="1598407"/>
          </a:xfrm>
          <a:prstGeom prst="rect">
            <a:avLst/>
          </a:prstGeom>
          <a:noFill/>
        </p:spPr>
      </p:pic>
      <p:pic>
        <p:nvPicPr>
          <p:cNvPr id="78854" name="Picture 6" descr="C:\Users\james kim\Documents\에스 프로텍터\전시회자료\일본박람회\일본학회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643446"/>
            <a:ext cx="2714644" cy="1500198"/>
          </a:xfrm>
          <a:prstGeom prst="rect">
            <a:avLst/>
          </a:prstGeom>
          <a:noFill/>
        </p:spPr>
      </p:pic>
      <p:pic>
        <p:nvPicPr>
          <p:cNvPr id="78855" name="Picture 7" descr="C:\Users\james kim\Documents\에스 프로텍터\전시회자료\일본박람회\일본학회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4643446"/>
            <a:ext cx="2500330" cy="150019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3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 descr="C:\Users\user\Desktop\이토병원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357298"/>
            <a:ext cx="3769252" cy="22145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5" name="Picture 5" descr="C:\Users\user\Desktop\이토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643314"/>
            <a:ext cx="3786214" cy="22881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7018A8E-1C00-44BF-86C6-7B1F7528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34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571480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Approved by Ito hospital in Japan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643314"/>
            <a:ext cx="364333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714876" y="1214422"/>
            <a:ext cx="4143404" cy="235449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S-protector was approved by Ito hospital which is the most renowned in Thyroid surgery and related medical treatments in Japan.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quality evaluation test was conducted by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MD. </a:t>
            </a:r>
            <a:r>
              <a:rPr lang="en-US" altLang="ko-KR" sz="1400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Wataru</a:t>
            </a:r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Kitagawa /Chief of Department of Medical Technology &amp; Surgery, Ito hospital in 2017.</a:t>
            </a:r>
            <a:endParaRPr lang="ko-KR" altLang="en-US" sz="14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087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2910" y="500042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AAES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(Apr., 2017)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71472" y="1285860"/>
            <a:ext cx="8143932" cy="500066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tIns="108000" rtlCol="0" anchor="t"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- 38</a:t>
            </a:r>
            <a:r>
              <a:rPr lang="en-US" altLang="ko-KR" sz="1600" baseline="30000" dirty="0" smtClean="0">
                <a:latin typeface="맑은 고딕" pitchFamily="50" charset="-127"/>
                <a:ea typeface="맑은 고딕" pitchFamily="50" charset="-127"/>
              </a:rPr>
              <a:t>th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AAES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(American Association of Endocrine Surgeons, April 2 ~ 4, 2017) held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at Rosen Centre Hotel in Orlando, FL, USA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Introduced to University of Boston, London Bridge Hospital, Brown University,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Mayo Clinic, University of California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and 27 other hospitals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35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9875" name="Picture 3" descr="C:\Users\james kim\Documents\에스 프로텍터\전시회자료\AAES\미국 학회 사진\2017 AAES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000372"/>
            <a:ext cx="2794020" cy="1571636"/>
          </a:xfrm>
          <a:prstGeom prst="rect">
            <a:avLst/>
          </a:prstGeom>
          <a:noFill/>
        </p:spPr>
      </p:pic>
      <p:pic>
        <p:nvPicPr>
          <p:cNvPr id="79876" name="Picture 4" descr="C:\Users\james kim\Documents\에스 프로텍터\전시회자료\AAES\미국 학회 사진\20170403_092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7" y="3000373"/>
            <a:ext cx="2786081" cy="1567170"/>
          </a:xfrm>
          <a:prstGeom prst="rect">
            <a:avLst/>
          </a:prstGeom>
          <a:noFill/>
        </p:spPr>
      </p:pic>
      <p:pic>
        <p:nvPicPr>
          <p:cNvPr id="79877" name="Picture 5" descr="C:\Users\james kim\Documents\에스 프로텍터\전시회자료\AAES\미국 학회 사진\2017 AAES-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603244"/>
            <a:ext cx="2714644" cy="1526987"/>
          </a:xfrm>
          <a:prstGeom prst="rect">
            <a:avLst/>
          </a:prstGeom>
          <a:noFill/>
        </p:spPr>
      </p:pic>
      <p:pic>
        <p:nvPicPr>
          <p:cNvPr id="79880" name="Picture 8" descr="C:\Users\james kim\Documents\에스 프로텍터\전시회자료\AAES\미국 학회 사진\2017 AAES-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5" y="4612192"/>
            <a:ext cx="2857519" cy="1607355"/>
          </a:xfrm>
          <a:prstGeom prst="rect">
            <a:avLst/>
          </a:prstGeom>
          <a:noFill/>
        </p:spPr>
      </p:pic>
      <p:pic>
        <p:nvPicPr>
          <p:cNvPr id="79881" name="Picture 9" descr="C:\Users\james kim\Documents\에스 프로텍터\전시회자료\AAES\미국 학회 사진\2017 AAES-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3000372"/>
            <a:ext cx="2794019" cy="1571636"/>
          </a:xfrm>
          <a:prstGeom prst="rect">
            <a:avLst/>
          </a:prstGeom>
          <a:noFill/>
        </p:spPr>
      </p:pic>
      <p:pic>
        <p:nvPicPr>
          <p:cNvPr id="79883" name="Picture 11" descr="C:\Users\james kim\Documents\에스 프로텍터\전시회자료\AAES\미국 학회 사진\2017 AAES-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616150"/>
            <a:ext cx="2571768" cy="159893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3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2910" y="500042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WCS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(Aug., 2017)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71472" y="1285860"/>
            <a:ext cx="8143932" cy="500066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tIns="108000" rtlCol="0" anchor="t"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- 47</a:t>
            </a:r>
            <a:r>
              <a:rPr lang="en-US" altLang="ko-KR" sz="1600" baseline="30000" dirty="0" smtClean="0">
                <a:latin typeface="맑은 고딕" pitchFamily="50" charset="-127"/>
                <a:ea typeface="맑은 고딕" pitchFamily="50" charset="-127"/>
              </a:rPr>
              <a:t>th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WCS(World Congress of Surgery of the international Society of Surgery(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ISS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),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Aug. 13~17) held in Basel, Switzerland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Introduced to John Hunter Hospital,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Genolier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clinique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National Taiwan University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Hospital, Parklands Medical Centre and other hospitals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36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0898" name="Picture 2" descr="C:\Users\james kim\Documents\에스 프로텍터\전시회자료\WCS-세계수술학회\스위스 학회 사진\2017 WC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000372"/>
            <a:ext cx="2571768" cy="1595035"/>
          </a:xfrm>
          <a:prstGeom prst="rect">
            <a:avLst/>
          </a:prstGeom>
          <a:noFill/>
        </p:spPr>
      </p:pic>
      <p:pic>
        <p:nvPicPr>
          <p:cNvPr id="80900" name="Picture 4" descr="C:\Users\james kim\Documents\에스 프로텍터\전시회자료\WCS-세계수술학회\스위스 학회 사진\2017 WCS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000372"/>
            <a:ext cx="2993592" cy="1571636"/>
          </a:xfrm>
          <a:prstGeom prst="rect">
            <a:avLst/>
          </a:prstGeom>
          <a:noFill/>
        </p:spPr>
      </p:pic>
      <p:pic>
        <p:nvPicPr>
          <p:cNvPr id="80901" name="Picture 5" descr="C:\Users\james kim\Documents\에스 프로텍터\전시회자료\WCS-세계수술학회\스위스 학회 사진\2017 WCS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714884"/>
            <a:ext cx="2571767" cy="1446619"/>
          </a:xfrm>
          <a:prstGeom prst="rect">
            <a:avLst/>
          </a:prstGeom>
          <a:noFill/>
        </p:spPr>
      </p:pic>
      <p:pic>
        <p:nvPicPr>
          <p:cNvPr id="80902" name="Picture 6" descr="C:\Users\james kim\Documents\에스 프로텍터\전시회자료\WCS-세계수술학회\스위스 학회 사진\2017 WCS-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714884"/>
            <a:ext cx="2571768" cy="1446619"/>
          </a:xfrm>
          <a:prstGeom prst="rect">
            <a:avLst/>
          </a:prstGeom>
          <a:noFill/>
        </p:spPr>
      </p:pic>
      <p:pic>
        <p:nvPicPr>
          <p:cNvPr id="14" name="Picture 6" descr="C:\Users\james kim\Documents\에스 프로텍터\전시회자료\AAES\미국 학회 사진\20170814_1045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3000372"/>
            <a:ext cx="2794020" cy="1571636"/>
          </a:xfrm>
          <a:prstGeom prst="rect">
            <a:avLst/>
          </a:prstGeom>
          <a:noFill/>
        </p:spPr>
      </p:pic>
      <p:pic>
        <p:nvPicPr>
          <p:cNvPr id="15" name="Picture 3" descr="C:\Users\james kim\Documents\에스 프로텍터\전시회자료\WCS-세계수술학회\스위스 학회 사진\2017 WCS-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4714884"/>
            <a:ext cx="2643206" cy="148680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3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2910" y="500042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MEDICA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(Nov., 2017)</a:t>
            </a:r>
            <a:endParaRPr lang="ko-KR" altLang="en-US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71472" y="1285860"/>
            <a:ext cx="8143932" cy="500066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tIns="108000" rtlCol="0" anchor="t"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MEDICA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(Nov. 13 ~ 16) held in Dusseldorf, Germany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- 5,094 exhibitors,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123,500 visitors from 130 countries participated in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- 40 companies from 23 countries visited our booth and had biz meetings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37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1924" name="Picture 4" descr="C:\Users\james kim\Documents\에스 프로텍터\전시회자료\사진모음\업무사진\15106962866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000372"/>
            <a:ext cx="3143272" cy="1571636"/>
          </a:xfrm>
          <a:prstGeom prst="rect">
            <a:avLst/>
          </a:prstGeom>
          <a:noFill/>
        </p:spPr>
      </p:pic>
      <p:pic>
        <p:nvPicPr>
          <p:cNvPr id="16" name="Picture 2" descr="C:\Users\james kim\Documents\에스 프로텍터\전시회자료\사진모음\업무사진\Mex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000372"/>
            <a:ext cx="2357454" cy="1571636"/>
          </a:xfrm>
          <a:prstGeom prst="rect">
            <a:avLst/>
          </a:prstGeom>
          <a:noFill/>
        </p:spPr>
      </p:pic>
      <p:pic>
        <p:nvPicPr>
          <p:cNvPr id="81926" name="Picture 6" descr="C:\Users\james kim\Documents\에스 프로텍터\전시회자료\메디카\사진\medica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4572008"/>
            <a:ext cx="3143272" cy="1643074"/>
          </a:xfrm>
          <a:prstGeom prst="rect">
            <a:avLst/>
          </a:prstGeom>
          <a:noFill/>
        </p:spPr>
      </p:pic>
      <p:pic>
        <p:nvPicPr>
          <p:cNvPr id="81930" name="Picture 10" descr="C:\Users\james kim\Documents\에스 프로텍터\전시회자료\사진모음\업무사진\15112368686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643446"/>
            <a:ext cx="884045" cy="1571636"/>
          </a:xfrm>
          <a:prstGeom prst="rect">
            <a:avLst/>
          </a:prstGeom>
          <a:noFill/>
        </p:spPr>
      </p:pic>
      <p:pic>
        <p:nvPicPr>
          <p:cNvPr id="81931" name="Picture 11" descr="C:\Users\james kim\Documents\에스 프로텍터\전시회자료\사진모음\업무사진\151123689358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932490" y="2286000"/>
            <a:ext cx="5143500" cy="9144000"/>
          </a:xfrm>
          <a:prstGeom prst="rect">
            <a:avLst/>
          </a:prstGeom>
          <a:noFill/>
        </p:spPr>
      </p:pic>
      <p:pic>
        <p:nvPicPr>
          <p:cNvPr id="81932" name="Picture 12" descr="C:\Users\james kim\Documents\에스 프로텍터\전시회자료\사진모음\업무사진\15106963133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3000372"/>
            <a:ext cx="3071802" cy="1571636"/>
          </a:xfrm>
          <a:prstGeom prst="rect">
            <a:avLst/>
          </a:prstGeom>
          <a:noFill/>
        </p:spPr>
      </p:pic>
      <p:pic>
        <p:nvPicPr>
          <p:cNvPr id="24" name="Picture 9" descr="C:\Users\james kim\Documents\에스 프로텍터\전시회자료\메디카\사진\메디카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86380" y="3000372"/>
            <a:ext cx="884046" cy="1571636"/>
          </a:xfrm>
          <a:prstGeom prst="rect">
            <a:avLst/>
          </a:prstGeom>
          <a:noFill/>
        </p:spPr>
      </p:pic>
      <p:pic>
        <p:nvPicPr>
          <p:cNvPr id="96258" name="Picture 2" descr="C:\Users\user\Desktop\88888dd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3" y="4572008"/>
            <a:ext cx="2071702" cy="1633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59" name="Picture 3" descr="C:\Users\user\Desktop\8888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572008"/>
            <a:ext cx="2571768" cy="1633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796136" y="26064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Marketing activities</a:t>
            </a:r>
            <a:endParaRPr lang="ko-KR" altLang="en-US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3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2285984" y="2996952"/>
            <a:ext cx="48958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4000" dirty="0" smtClean="0">
                <a:latin typeface="Arial" charset="0"/>
                <a:ea typeface="맑은 고딕" pitchFamily="50" charset="-127"/>
              </a:rPr>
              <a:t>Thank you !!!</a:t>
            </a:r>
            <a:endParaRPr lang="ko-KR" altLang="en-US" sz="4000" dirty="0">
              <a:latin typeface="Arial" charset="0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4480" y="1428736"/>
            <a:ext cx="6264696" cy="73584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Global Best Protector in 2020</a:t>
            </a:r>
            <a:endParaRPr lang="ko-KR" altLang="en-US" sz="3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188">
  <a:themeElements>
    <a:clrScheme name="B188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188">
      <a:majorFont>
        <a:latin typeface="-머리굴림M"/>
        <a:ea typeface="-머리굴림M"/>
        <a:cs typeface=""/>
      </a:majorFont>
      <a:minorFont>
        <a:latin typeface="-윤고딕140"/>
        <a:ea typeface="-윤고딕14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Arial" pitchFamily="34" charset="0"/>
            <a:ea typeface="맑은 고딕" pitchFamily="50" charset="-127"/>
            <a:cs typeface="Arial" pitchFamily="34" charset="0"/>
          </a:defRPr>
        </a:defPPr>
      </a:lstStyle>
    </a:txDef>
  </a:objectDefaults>
  <a:extraClrSchemeLst>
    <a:extraClrScheme>
      <a:clrScheme name="B18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18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C:\coolpt\TempSlide\B188.POT</Template>
  <TotalTime>5890</TotalTime>
  <Words>1819</Words>
  <Application>Microsoft Office PowerPoint</Application>
  <PresentationFormat>화면 슬라이드 쇼(4:3)</PresentationFormat>
  <Paragraphs>459</Paragraphs>
  <Slides>38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7" baseType="lpstr">
      <vt:lpstr>굴림</vt:lpstr>
      <vt:lpstr>Arial</vt:lpstr>
      <vt:lpstr>맑은 고딕</vt:lpstr>
      <vt:lpstr>Arial Black</vt:lpstr>
      <vt:lpstr>HY헤드라인M</vt:lpstr>
      <vt:lpstr>Wingdings</vt:lpstr>
      <vt:lpstr>-윤고딕140</vt:lpstr>
      <vt:lpstr>-머리굴림M</vt:lpstr>
      <vt:lpstr>B188</vt:lpstr>
      <vt:lpstr>Introduction of S-protector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박지용</cp:lastModifiedBy>
  <cp:revision>59</cp:revision>
  <cp:lastPrinted>2016-07-01T06:10:45Z</cp:lastPrinted>
  <dcterms:created xsi:type="dcterms:W3CDTF">2001-07-18T23:57:34Z</dcterms:created>
  <dcterms:modified xsi:type="dcterms:W3CDTF">2018-06-04T07:16:48Z</dcterms:modified>
</cp:coreProperties>
</file>